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728" r:id="rId3"/>
    <p:sldId id="742" r:id="rId4"/>
    <p:sldId id="744" r:id="rId5"/>
    <p:sldId id="750" r:id="rId6"/>
    <p:sldId id="751" r:id="rId7"/>
    <p:sldId id="754" r:id="rId8"/>
    <p:sldId id="755" r:id="rId9"/>
    <p:sldId id="756" r:id="rId10"/>
    <p:sldId id="757" r:id="rId11"/>
    <p:sldId id="758" r:id="rId12"/>
    <p:sldId id="829" r:id="rId13"/>
    <p:sldId id="830" r:id="rId14"/>
    <p:sldId id="831" r:id="rId15"/>
    <p:sldId id="584" r:id="rId16"/>
    <p:sldId id="832" r:id="rId17"/>
    <p:sldId id="783" r:id="rId18"/>
    <p:sldId id="788" r:id="rId19"/>
    <p:sldId id="785" r:id="rId20"/>
    <p:sldId id="786" r:id="rId21"/>
    <p:sldId id="787" r:id="rId22"/>
    <p:sldId id="789" r:id="rId23"/>
    <p:sldId id="790" r:id="rId24"/>
    <p:sldId id="791" r:id="rId25"/>
    <p:sldId id="792" r:id="rId26"/>
    <p:sldId id="793" r:id="rId27"/>
    <p:sldId id="794" r:id="rId28"/>
    <p:sldId id="795" r:id="rId29"/>
    <p:sldId id="796" r:id="rId30"/>
    <p:sldId id="797" r:id="rId31"/>
    <p:sldId id="798" r:id="rId32"/>
    <p:sldId id="799" r:id="rId33"/>
    <p:sldId id="800" r:id="rId34"/>
    <p:sldId id="801" r:id="rId35"/>
    <p:sldId id="802" r:id="rId36"/>
    <p:sldId id="803" r:id="rId37"/>
    <p:sldId id="804" r:id="rId38"/>
    <p:sldId id="805" r:id="rId39"/>
    <p:sldId id="806" r:id="rId40"/>
    <p:sldId id="807" r:id="rId41"/>
    <p:sldId id="808" r:id="rId42"/>
    <p:sldId id="809" r:id="rId43"/>
    <p:sldId id="827" r:id="rId44"/>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p:cViewPr varScale="1">
        <p:scale>
          <a:sx n="107" d="100"/>
          <a:sy n="107" d="100"/>
        </p:scale>
        <p:origin x="1760" y="160"/>
      </p:cViewPr>
      <p:guideLst>
        <p:guide orient="horz" pos="2160"/>
        <p:guide pos="2880"/>
      </p:guideLst>
    </p:cSldViewPr>
  </p:slideViewPr>
  <p:outlineViewPr>
    <p:cViewPr>
      <p:scale>
        <a:sx n="33" d="100"/>
        <a:sy n="33" d="100"/>
      </p:scale>
      <p:origin x="0" y="-14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3/27/20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5612991-37C6-E441-9590-CAEB940AEE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Rectangle 3">
            <a:extLst>
              <a:ext uri="{FF2B5EF4-FFF2-40B4-BE49-F238E27FC236}">
                <a16:creationId xmlns:a16="http://schemas.microsoft.com/office/drawing/2014/main" id="{46588469-27C0-BC46-A701-BC7B423834A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4122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AAEEBED-D4C0-5941-9E47-D41FCBD2C221}" type="slidenum">
              <a:rPr lang="en-US" altLang="en-US" smtClean="0"/>
              <a:pPr>
                <a:defRPr/>
              </a:pPr>
              <a:t>8</a:t>
            </a:fld>
            <a:endParaRPr lang="en-US" altLang="en-US"/>
          </a:p>
        </p:txBody>
      </p:sp>
    </p:spTree>
    <p:extLst>
      <p:ext uri="{BB962C8B-B14F-4D97-AF65-F5344CB8AC3E}">
        <p14:creationId xmlns:p14="http://schemas.microsoft.com/office/powerpoint/2010/main" val="152668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AAEEBED-D4C0-5941-9E47-D41FCBD2C221}" type="slidenum">
              <a:rPr lang="en-US" altLang="en-US" smtClean="0"/>
              <a:pPr>
                <a:defRPr/>
              </a:pPr>
              <a:t>17</a:t>
            </a:fld>
            <a:endParaRPr lang="en-US" altLang="en-US"/>
          </a:p>
        </p:txBody>
      </p:sp>
    </p:spTree>
    <p:extLst>
      <p:ext uri="{BB962C8B-B14F-4D97-AF65-F5344CB8AC3E}">
        <p14:creationId xmlns:p14="http://schemas.microsoft.com/office/powerpoint/2010/main" val="116368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AAEEBED-D4C0-5941-9E47-D41FCBD2C221}" type="slidenum">
              <a:rPr lang="en-US" altLang="en-US" smtClean="0"/>
              <a:pPr>
                <a:defRPr/>
              </a:pPr>
              <a:t>19</a:t>
            </a:fld>
            <a:endParaRPr lang="en-US" altLang="en-US"/>
          </a:p>
        </p:txBody>
      </p:sp>
    </p:spTree>
    <p:extLst>
      <p:ext uri="{BB962C8B-B14F-4D97-AF65-F5344CB8AC3E}">
        <p14:creationId xmlns:p14="http://schemas.microsoft.com/office/powerpoint/2010/main" val="101469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39E63609-3371-1944-8326-8286597389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a:extLst>
              <a:ext uri="{FF2B5EF4-FFF2-40B4-BE49-F238E27FC236}">
                <a16:creationId xmlns:a16="http://schemas.microsoft.com/office/drawing/2014/main" id="{EBC0EB7E-9F13-AE43-9DF4-75D75A88F9C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87133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3/27/20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3/27/20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3/27/20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3/27/20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3/27/20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3/27/20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3/27/20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3/27/20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3/27/20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3/27/20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3/27/20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3/27/20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dirty="0">
                <a:ea typeface="ＭＳ Ｐゴシック" panose="020B0600070205080204" pitchFamily="34" charset="-128"/>
              </a:rPr>
              <a:t>Cancer Biology</a:t>
            </a:r>
            <a:br>
              <a:rPr lang="en-US" altLang="en-US" dirty="0">
                <a:ea typeface="ＭＳ Ｐゴシック" panose="020B0600070205080204" pitchFamily="34" charset="-128"/>
              </a:rPr>
            </a:br>
            <a:r>
              <a:rPr lang="en-US" altLang="en-US" dirty="0">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22</a:t>
            </a:r>
          </a:p>
          <a:p>
            <a:pPr eaLnBrk="1" fontAlgn="auto" hangingPunct="1">
              <a:spcAft>
                <a:spcPts val="0"/>
              </a:spcAft>
              <a:defRPr/>
            </a:pPr>
            <a:r>
              <a:rPr lang="en-US" dirty="0">
                <a:ea typeface="+mn-ea"/>
                <a:cs typeface="+mn-cs"/>
              </a:rPr>
              <a:t>3-27-2020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2AC032F8-2559-B244-A879-D3E039D7E9C5}"/>
              </a:ext>
            </a:extLst>
          </p:cNvPr>
          <p:cNvSpPr>
            <a:spLocks noGrp="1"/>
          </p:cNvSpPr>
          <p:nvPr>
            <p:ph type="title"/>
          </p:nvPr>
        </p:nvSpPr>
        <p:spPr/>
        <p:txBody>
          <a:bodyPr/>
          <a:lstStyle/>
          <a:p>
            <a:r>
              <a:rPr lang="en-US" altLang="en-US"/>
              <a:t>Flatworm infections</a:t>
            </a:r>
          </a:p>
        </p:txBody>
      </p:sp>
      <p:sp>
        <p:nvSpPr>
          <p:cNvPr id="70658" name="Rectangle 3">
            <a:extLst>
              <a:ext uri="{FF2B5EF4-FFF2-40B4-BE49-F238E27FC236}">
                <a16:creationId xmlns:a16="http://schemas.microsoft.com/office/drawing/2014/main" id="{6B3F54ED-E6A8-2648-A5BF-2BE2BE3F5E8D}"/>
              </a:ext>
            </a:extLst>
          </p:cNvPr>
          <p:cNvSpPr>
            <a:spLocks noGrp="1"/>
          </p:cNvSpPr>
          <p:nvPr>
            <p:ph type="body" idx="1"/>
          </p:nvPr>
        </p:nvSpPr>
        <p:spPr/>
        <p:txBody>
          <a:bodyPr/>
          <a:lstStyle/>
          <a:p>
            <a:r>
              <a:rPr lang="en-US" altLang="en-US"/>
              <a:t>Blood flukes and liver flukes (tremotodes)</a:t>
            </a:r>
          </a:p>
          <a:p>
            <a:pPr lvl="1"/>
            <a:r>
              <a:rPr lang="en-US" altLang="en-US"/>
              <a:t>Blood flukes carried by fresh water snails---cause </a:t>
            </a:r>
            <a:r>
              <a:rPr lang="en-US" altLang="en-US" i="1"/>
              <a:t>shistosomiasis </a:t>
            </a:r>
            <a:r>
              <a:rPr lang="en-US" altLang="en-US"/>
              <a:t>---common in Africa, South America</a:t>
            </a:r>
          </a:p>
          <a:p>
            <a:pPr lvl="2"/>
            <a:r>
              <a:rPr lang="en-US" altLang="en-US"/>
              <a:t>Bathing in water with high snail count allows larvae to enter skin. Worms mature and live in bladder and intestine.  Chronic infection/inflammation.</a:t>
            </a:r>
          </a:p>
          <a:p>
            <a:pPr lvl="2">
              <a:buFont typeface="Arial" panose="020B0604020202020204" pitchFamily="34" charset="0"/>
              <a:buNone/>
            </a:pPr>
            <a:endParaRPr lang="en-US" altLang="en-US"/>
          </a:p>
          <a:p>
            <a:pPr lvl="2"/>
            <a:r>
              <a:rPr lang="en-US" altLang="en-US"/>
              <a:t>Blood fluke infection linked to bladder cancer.</a:t>
            </a:r>
          </a:p>
        </p:txBody>
      </p:sp>
    </p:spTree>
    <p:extLst>
      <p:ext uri="{BB962C8B-B14F-4D97-AF65-F5344CB8AC3E}">
        <p14:creationId xmlns:p14="http://schemas.microsoft.com/office/powerpoint/2010/main" val="73304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635B3B15-43D0-D24F-B0DF-1EE5E45AFDF9}"/>
              </a:ext>
            </a:extLst>
          </p:cNvPr>
          <p:cNvSpPr>
            <a:spLocks noGrp="1"/>
          </p:cNvSpPr>
          <p:nvPr>
            <p:ph type="title"/>
          </p:nvPr>
        </p:nvSpPr>
        <p:spPr/>
        <p:txBody>
          <a:bodyPr/>
          <a:lstStyle/>
          <a:p>
            <a:endParaRPr lang="en-US" altLang="en-US"/>
          </a:p>
        </p:txBody>
      </p:sp>
      <p:sp>
        <p:nvSpPr>
          <p:cNvPr id="71682" name="Rectangle 3">
            <a:extLst>
              <a:ext uri="{FF2B5EF4-FFF2-40B4-BE49-F238E27FC236}">
                <a16:creationId xmlns:a16="http://schemas.microsoft.com/office/drawing/2014/main" id="{3DB3A09D-3CE9-254D-8D2F-3D22CBBC0BE0}"/>
              </a:ext>
            </a:extLst>
          </p:cNvPr>
          <p:cNvSpPr>
            <a:spLocks noGrp="1"/>
          </p:cNvSpPr>
          <p:nvPr>
            <p:ph type="body" idx="1"/>
          </p:nvPr>
        </p:nvSpPr>
        <p:spPr/>
        <p:txBody>
          <a:bodyPr/>
          <a:lstStyle/>
          <a:p>
            <a:r>
              <a:rPr lang="en-US" altLang="en-US" dirty="0"/>
              <a:t>Liver Fluke</a:t>
            </a:r>
          </a:p>
          <a:p>
            <a:pPr lvl="1"/>
            <a:r>
              <a:rPr lang="en-US" altLang="en-US" dirty="0"/>
              <a:t>Contract by eating raw or undercooked fish.</a:t>
            </a:r>
          </a:p>
          <a:p>
            <a:pPr lvl="1"/>
            <a:r>
              <a:rPr lang="en-US" altLang="en-US" dirty="0"/>
              <a:t>Parasite lives in bile ducts of the liver and induces inflammation there. </a:t>
            </a:r>
          </a:p>
          <a:p>
            <a:pPr lvl="1"/>
            <a:r>
              <a:rPr lang="en-US" altLang="en-US" dirty="0"/>
              <a:t>Linked to rare bile-duct cancer (common in regions of Asia, where liver fluke common).Linked to the diets of that population.</a:t>
            </a:r>
          </a:p>
        </p:txBody>
      </p:sp>
    </p:spTree>
    <p:extLst>
      <p:ext uri="{BB962C8B-B14F-4D97-AF65-F5344CB8AC3E}">
        <p14:creationId xmlns:p14="http://schemas.microsoft.com/office/powerpoint/2010/main" val="415807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48F1-4EC2-2244-83DE-14D696B11A9D}"/>
              </a:ext>
            </a:extLst>
          </p:cNvPr>
          <p:cNvSpPr>
            <a:spLocks noGrp="1"/>
          </p:cNvSpPr>
          <p:nvPr>
            <p:ph type="title"/>
          </p:nvPr>
        </p:nvSpPr>
        <p:spPr/>
        <p:txBody>
          <a:bodyPr/>
          <a:lstStyle/>
          <a:p>
            <a:r>
              <a:rPr lang="en-US" dirty="0"/>
              <a:t>Pause…</a:t>
            </a:r>
          </a:p>
        </p:txBody>
      </p:sp>
      <p:sp>
        <p:nvSpPr>
          <p:cNvPr id="3" name="Content Placeholder 2">
            <a:extLst>
              <a:ext uri="{FF2B5EF4-FFF2-40B4-BE49-F238E27FC236}">
                <a16:creationId xmlns:a16="http://schemas.microsoft.com/office/drawing/2014/main" id="{63904D58-9CE5-D542-A296-B4682808836F}"/>
              </a:ext>
            </a:extLst>
          </p:cNvPr>
          <p:cNvSpPr>
            <a:spLocks noGrp="1"/>
          </p:cNvSpPr>
          <p:nvPr>
            <p:ph idx="1"/>
          </p:nvPr>
        </p:nvSpPr>
        <p:spPr>
          <a:xfrm>
            <a:off x="457200" y="1600200"/>
            <a:ext cx="8229600" cy="4983162"/>
          </a:xfrm>
        </p:spPr>
        <p:txBody>
          <a:bodyPr/>
          <a:lstStyle/>
          <a:p>
            <a:r>
              <a:rPr lang="en-US" dirty="0"/>
              <a:t>Let’s reflect---We’ve studied aspects of cancer in which we know the </a:t>
            </a:r>
            <a:r>
              <a:rPr lang="en-US" u="sng" dirty="0"/>
              <a:t>immune response </a:t>
            </a:r>
            <a:r>
              <a:rPr lang="en-US" dirty="0"/>
              <a:t>is important for limiting cancer incidence.</a:t>
            </a:r>
          </a:p>
          <a:p>
            <a:pPr lvl="1"/>
            <a:r>
              <a:rPr lang="en-US" dirty="0">
                <a:highlight>
                  <a:srgbClr val="FFFF00"/>
                </a:highlight>
              </a:rPr>
              <a:t>Name TWO pieces of evidence you’ve seen that support this…</a:t>
            </a:r>
          </a:p>
          <a:p>
            <a:endParaRPr lang="en-US" dirty="0"/>
          </a:p>
          <a:p>
            <a:r>
              <a:rPr lang="en-US" dirty="0"/>
              <a:t>In fact one of the most recent approaches to cancer treatment is preventing the natural block cancer cells can put on the hosts immune system. (See upcoming slides).</a:t>
            </a:r>
          </a:p>
          <a:p>
            <a:pPr marL="457200" lvl="1" indent="0">
              <a:buNone/>
            </a:pPr>
            <a:endParaRPr lang="en-US" dirty="0"/>
          </a:p>
        </p:txBody>
      </p:sp>
    </p:spTree>
    <p:extLst>
      <p:ext uri="{BB962C8B-B14F-4D97-AF65-F5344CB8AC3E}">
        <p14:creationId xmlns:p14="http://schemas.microsoft.com/office/powerpoint/2010/main" val="361961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4C14-CD5C-DD4C-8792-5CCAC2790C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2EE9654-944B-AC43-B36C-3F21D5E27114}"/>
              </a:ext>
            </a:extLst>
          </p:cNvPr>
          <p:cNvSpPr>
            <a:spLocks noGrp="1"/>
          </p:cNvSpPr>
          <p:nvPr>
            <p:ph idx="1"/>
          </p:nvPr>
        </p:nvSpPr>
        <p:spPr>
          <a:xfrm>
            <a:off x="228600" y="274638"/>
            <a:ext cx="8305800" cy="5897562"/>
          </a:xfrm>
        </p:spPr>
        <p:txBody>
          <a:bodyPr/>
          <a:lstStyle/>
          <a:p>
            <a:r>
              <a:rPr lang="en-US" dirty="0"/>
              <a:t>And yet…Chronic infection with viruses, bacteria, and parasites stimulates an immune response---inflammation, part of what is called the </a:t>
            </a:r>
            <a:r>
              <a:rPr lang="en-US" u="sng" dirty="0"/>
              <a:t>innate immune response.</a:t>
            </a:r>
          </a:p>
          <a:p>
            <a:endParaRPr lang="en-US" dirty="0"/>
          </a:p>
          <a:p>
            <a:pPr marL="0" indent="0">
              <a:buNone/>
            </a:pPr>
            <a:endParaRPr lang="en-US" dirty="0"/>
          </a:p>
          <a:p>
            <a:r>
              <a:rPr lang="en-US" dirty="0"/>
              <a:t>Inflammation is an early normal event in a good immune response, but it should lead to a second phase of responses---Called </a:t>
            </a:r>
            <a:r>
              <a:rPr lang="en-US" u="sng" dirty="0"/>
              <a:t>adaptive immune response</a:t>
            </a:r>
            <a:r>
              <a:rPr lang="en-US" dirty="0"/>
              <a:t>, which is designed to clear the infection entirely.</a:t>
            </a:r>
          </a:p>
          <a:p>
            <a:endParaRPr lang="en-US" dirty="0"/>
          </a:p>
          <a:p>
            <a:pPr marL="0" indent="0">
              <a:buNone/>
            </a:pPr>
            <a:endParaRPr lang="en-US" dirty="0"/>
          </a:p>
        </p:txBody>
      </p:sp>
    </p:spTree>
    <p:extLst>
      <p:ext uri="{BB962C8B-B14F-4D97-AF65-F5344CB8AC3E}">
        <p14:creationId xmlns:p14="http://schemas.microsoft.com/office/powerpoint/2010/main" val="102903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67C3-92D1-404F-8E10-D25D7BCE04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9CE911-5B46-0C4D-8ADF-B1947DBFBB7D}"/>
              </a:ext>
            </a:extLst>
          </p:cNvPr>
          <p:cNvSpPr>
            <a:spLocks noGrp="1"/>
          </p:cNvSpPr>
          <p:nvPr>
            <p:ph idx="1"/>
          </p:nvPr>
        </p:nvSpPr>
        <p:spPr>
          <a:xfrm>
            <a:off x="457200" y="1600200"/>
            <a:ext cx="8229600" cy="4983162"/>
          </a:xfrm>
        </p:spPr>
        <p:txBody>
          <a:bodyPr/>
          <a:lstStyle/>
          <a:p>
            <a:r>
              <a:rPr lang="en-US" dirty="0"/>
              <a:t>Some pathogens outwit the immune response by eliciting a strong early response (which almost always includes inflammation) but which inhibit a strong adaptive response.</a:t>
            </a:r>
          </a:p>
          <a:p>
            <a:endParaRPr lang="en-US" dirty="0"/>
          </a:p>
          <a:p>
            <a:r>
              <a:rPr lang="en-US" dirty="0"/>
              <a:t>This is how chronic infection is maintained. </a:t>
            </a:r>
          </a:p>
          <a:p>
            <a:endParaRPr lang="en-US" dirty="0"/>
          </a:p>
          <a:p>
            <a:r>
              <a:rPr lang="en-US" dirty="0"/>
              <a:t>Its how the Spanish Flu of 1918 killed so many.</a:t>
            </a:r>
          </a:p>
          <a:p>
            <a:r>
              <a:rPr lang="en-US" dirty="0"/>
              <a:t>It’s likely why COVID-19 is so deadly. </a:t>
            </a:r>
          </a:p>
        </p:txBody>
      </p:sp>
    </p:spTree>
    <p:extLst>
      <p:ext uri="{BB962C8B-B14F-4D97-AF65-F5344CB8AC3E}">
        <p14:creationId xmlns:p14="http://schemas.microsoft.com/office/powerpoint/2010/main" val="237877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9BAA2E34-550A-964A-8A99-67934735E167}"/>
              </a:ext>
            </a:extLst>
          </p:cNvPr>
          <p:cNvSpPr>
            <a:spLocks noGrp="1"/>
          </p:cNvSpPr>
          <p:nvPr>
            <p:ph type="title"/>
          </p:nvPr>
        </p:nvSpPr>
        <p:spPr/>
        <p:txBody>
          <a:bodyPr/>
          <a:lstStyle/>
          <a:p>
            <a:endParaRPr lang="en-US" altLang="en-US" dirty="0"/>
          </a:p>
        </p:txBody>
      </p:sp>
      <p:sp>
        <p:nvSpPr>
          <p:cNvPr id="19458" name="Rectangle 3">
            <a:extLst>
              <a:ext uri="{FF2B5EF4-FFF2-40B4-BE49-F238E27FC236}">
                <a16:creationId xmlns:a16="http://schemas.microsoft.com/office/drawing/2014/main" id="{DEF50B1F-B4D0-9944-90B0-25E2CA6878CA}"/>
              </a:ext>
            </a:extLst>
          </p:cNvPr>
          <p:cNvSpPr>
            <a:spLocks noGrp="1"/>
          </p:cNvSpPr>
          <p:nvPr>
            <p:ph type="body" idx="1"/>
          </p:nvPr>
        </p:nvSpPr>
        <p:spPr>
          <a:xfrm>
            <a:off x="190500" y="1227138"/>
            <a:ext cx="8953500" cy="5630862"/>
          </a:xfrm>
        </p:spPr>
        <p:txBody>
          <a:bodyPr/>
          <a:lstStyle/>
          <a:p>
            <a:endParaRPr lang="en-US" altLang="en-US" sz="2800"/>
          </a:p>
          <a:p>
            <a:pPr marL="457200" lvl="1" indent="0">
              <a:buFont typeface="Arial" panose="020B0604020202020204" pitchFamily="34" charset="0"/>
              <a:buNone/>
            </a:pPr>
            <a:r>
              <a:rPr lang="en-US" altLang="en-US" sz="3600"/>
              <a:t>When it comes to cancer, which is correct?</a:t>
            </a:r>
          </a:p>
          <a:p>
            <a:pPr marL="457200" lvl="1" indent="0">
              <a:buFont typeface="Arial" panose="020B0604020202020204" pitchFamily="34" charset="0"/>
              <a:buNone/>
            </a:pPr>
            <a:endParaRPr lang="en-US" altLang="en-US" sz="3600"/>
          </a:p>
          <a:p>
            <a:pPr marL="457200" lvl="1" indent="0">
              <a:buFont typeface="Arial" panose="020B0604020202020204" pitchFamily="34" charset="0"/>
              <a:buNone/>
            </a:pPr>
            <a:r>
              <a:rPr lang="en-US" altLang="en-US" sz="3600"/>
              <a:t>Immune response bad!</a:t>
            </a:r>
          </a:p>
          <a:p>
            <a:pPr marL="457200" lvl="1" indent="0">
              <a:buFont typeface="Arial" panose="020B0604020202020204" pitchFamily="34" charset="0"/>
              <a:buNone/>
            </a:pPr>
            <a:endParaRPr lang="en-US" altLang="en-US" sz="3600"/>
          </a:p>
          <a:p>
            <a:pPr marL="457200" lvl="1" indent="0">
              <a:buFont typeface="Arial" panose="020B0604020202020204" pitchFamily="34" charset="0"/>
              <a:buNone/>
            </a:pPr>
            <a:r>
              <a:rPr lang="en-US" altLang="en-US" sz="3600"/>
              <a:t>Immune response good!</a:t>
            </a:r>
          </a:p>
        </p:txBody>
      </p:sp>
      <p:pic>
        <p:nvPicPr>
          <p:cNvPr id="19459" name="Picture 1">
            <a:extLst>
              <a:ext uri="{FF2B5EF4-FFF2-40B4-BE49-F238E27FC236}">
                <a16:creationId xmlns:a16="http://schemas.microsoft.com/office/drawing/2014/main" id="{D9AC0A26-5293-354C-BBEA-62867DF47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733800"/>
            <a:ext cx="1981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a:extLst>
              <a:ext uri="{FF2B5EF4-FFF2-40B4-BE49-F238E27FC236}">
                <a16:creationId xmlns:a16="http://schemas.microsoft.com/office/drawing/2014/main" id="{D7AB76F6-B721-FB4F-8A48-3DA7B7F04F71}"/>
              </a:ext>
            </a:extLst>
          </p:cNvPr>
          <p:cNvSpPr/>
          <p:nvPr/>
        </p:nvSpPr>
        <p:spPr>
          <a:xfrm>
            <a:off x="-152400" y="2133600"/>
            <a:ext cx="7242175" cy="1901825"/>
          </a:xfrm>
          <a:custGeom>
            <a:avLst/>
            <a:gdLst>
              <a:gd name="connsiteX0" fmla="*/ 7242628 w 7242628"/>
              <a:gd name="connsiteY0" fmla="*/ 1233714 h 1901371"/>
              <a:gd name="connsiteX1" fmla="*/ 7082971 w 7242628"/>
              <a:gd name="connsiteY1" fmla="*/ 1132114 h 1901371"/>
              <a:gd name="connsiteX2" fmla="*/ 7039428 w 7242628"/>
              <a:gd name="connsiteY2" fmla="*/ 1103085 h 1901371"/>
              <a:gd name="connsiteX3" fmla="*/ 6995885 w 7242628"/>
              <a:gd name="connsiteY3" fmla="*/ 1059542 h 1901371"/>
              <a:gd name="connsiteX4" fmla="*/ 6952342 w 7242628"/>
              <a:gd name="connsiteY4" fmla="*/ 1030514 h 1901371"/>
              <a:gd name="connsiteX5" fmla="*/ 6894285 w 7242628"/>
              <a:gd name="connsiteY5" fmla="*/ 986971 h 1901371"/>
              <a:gd name="connsiteX6" fmla="*/ 6850742 w 7242628"/>
              <a:gd name="connsiteY6" fmla="*/ 943428 h 1901371"/>
              <a:gd name="connsiteX7" fmla="*/ 6705600 w 7242628"/>
              <a:gd name="connsiteY7" fmla="*/ 856342 h 1901371"/>
              <a:gd name="connsiteX8" fmla="*/ 6662057 w 7242628"/>
              <a:gd name="connsiteY8" fmla="*/ 841828 h 1901371"/>
              <a:gd name="connsiteX9" fmla="*/ 6487885 w 7242628"/>
              <a:gd name="connsiteY9" fmla="*/ 769257 h 1901371"/>
              <a:gd name="connsiteX10" fmla="*/ 6429828 w 7242628"/>
              <a:gd name="connsiteY10" fmla="*/ 740228 h 1901371"/>
              <a:gd name="connsiteX11" fmla="*/ 6386285 w 7242628"/>
              <a:gd name="connsiteY11" fmla="*/ 725714 h 1901371"/>
              <a:gd name="connsiteX12" fmla="*/ 6342742 w 7242628"/>
              <a:gd name="connsiteY12" fmla="*/ 696685 h 1901371"/>
              <a:gd name="connsiteX13" fmla="*/ 6255657 w 7242628"/>
              <a:gd name="connsiteY13" fmla="*/ 667657 h 1901371"/>
              <a:gd name="connsiteX14" fmla="*/ 6212114 w 7242628"/>
              <a:gd name="connsiteY14" fmla="*/ 653142 h 1901371"/>
              <a:gd name="connsiteX15" fmla="*/ 6168571 w 7242628"/>
              <a:gd name="connsiteY15" fmla="*/ 638628 h 1901371"/>
              <a:gd name="connsiteX16" fmla="*/ 6081485 w 7242628"/>
              <a:gd name="connsiteY16" fmla="*/ 595085 h 1901371"/>
              <a:gd name="connsiteX17" fmla="*/ 5994400 w 7242628"/>
              <a:gd name="connsiteY17" fmla="*/ 580571 h 1901371"/>
              <a:gd name="connsiteX18" fmla="*/ 5936342 w 7242628"/>
              <a:gd name="connsiteY18" fmla="*/ 566057 h 1901371"/>
              <a:gd name="connsiteX19" fmla="*/ 5863771 w 7242628"/>
              <a:gd name="connsiteY19" fmla="*/ 551542 h 1901371"/>
              <a:gd name="connsiteX20" fmla="*/ 5776685 w 7242628"/>
              <a:gd name="connsiteY20" fmla="*/ 522514 h 1901371"/>
              <a:gd name="connsiteX21" fmla="*/ 5718628 w 7242628"/>
              <a:gd name="connsiteY21" fmla="*/ 493485 h 1901371"/>
              <a:gd name="connsiteX22" fmla="*/ 5471885 w 7242628"/>
              <a:gd name="connsiteY22" fmla="*/ 464457 h 1901371"/>
              <a:gd name="connsiteX23" fmla="*/ 5341257 w 7242628"/>
              <a:gd name="connsiteY23" fmla="*/ 435428 h 1901371"/>
              <a:gd name="connsiteX24" fmla="*/ 5065485 w 7242628"/>
              <a:gd name="connsiteY24" fmla="*/ 348342 h 1901371"/>
              <a:gd name="connsiteX25" fmla="*/ 4934857 w 7242628"/>
              <a:gd name="connsiteY25" fmla="*/ 333828 h 1901371"/>
              <a:gd name="connsiteX26" fmla="*/ 4746171 w 7242628"/>
              <a:gd name="connsiteY26" fmla="*/ 275771 h 1901371"/>
              <a:gd name="connsiteX27" fmla="*/ 4673600 w 7242628"/>
              <a:gd name="connsiteY27" fmla="*/ 246742 h 1901371"/>
              <a:gd name="connsiteX28" fmla="*/ 4528457 w 7242628"/>
              <a:gd name="connsiteY28" fmla="*/ 203200 h 1901371"/>
              <a:gd name="connsiteX29" fmla="*/ 4368800 w 7242628"/>
              <a:gd name="connsiteY29" fmla="*/ 145142 h 1901371"/>
              <a:gd name="connsiteX30" fmla="*/ 4180114 w 7242628"/>
              <a:gd name="connsiteY30" fmla="*/ 72571 h 1901371"/>
              <a:gd name="connsiteX31" fmla="*/ 4093028 w 7242628"/>
              <a:gd name="connsiteY31" fmla="*/ 29028 h 1901371"/>
              <a:gd name="connsiteX32" fmla="*/ 4005942 w 7242628"/>
              <a:gd name="connsiteY32" fmla="*/ 0 h 1901371"/>
              <a:gd name="connsiteX33" fmla="*/ 3585028 w 7242628"/>
              <a:gd name="connsiteY33" fmla="*/ 14514 h 1901371"/>
              <a:gd name="connsiteX34" fmla="*/ 3468914 w 7242628"/>
              <a:gd name="connsiteY34" fmla="*/ 43542 h 1901371"/>
              <a:gd name="connsiteX35" fmla="*/ 3367314 w 7242628"/>
              <a:gd name="connsiteY35" fmla="*/ 58057 h 1901371"/>
              <a:gd name="connsiteX36" fmla="*/ 3323771 w 7242628"/>
              <a:gd name="connsiteY36" fmla="*/ 72571 h 1901371"/>
              <a:gd name="connsiteX37" fmla="*/ 3120571 w 7242628"/>
              <a:gd name="connsiteY37" fmla="*/ 101600 h 1901371"/>
              <a:gd name="connsiteX38" fmla="*/ 3004457 w 7242628"/>
              <a:gd name="connsiteY38" fmla="*/ 130628 h 1901371"/>
              <a:gd name="connsiteX39" fmla="*/ 2946400 w 7242628"/>
              <a:gd name="connsiteY39" fmla="*/ 159657 h 1901371"/>
              <a:gd name="connsiteX40" fmla="*/ 2902857 w 7242628"/>
              <a:gd name="connsiteY40" fmla="*/ 174171 h 1901371"/>
              <a:gd name="connsiteX41" fmla="*/ 2859314 w 7242628"/>
              <a:gd name="connsiteY41" fmla="*/ 203200 h 1901371"/>
              <a:gd name="connsiteX42" fmla="*/ 2815771 w 7242628"/>
              <a:gd name="connsiteY42" fmla="*/ 217714 h 1901371"/>
              <a:gd name="connsiteX43" fmla="*/ 2670628 w 7242628"/>
              <a:gd name="connsiteY43" fmla="*/ 246742 h 1901371"/>
              <a:gd name="connsiteX44" fmla="*/ 2612571 w 7242628"/>
              <a:gd name="connsiteY44" fmla="*/ 275771 h 1901371"/>
              <a:gd name="connsiteX45" fmla="*/ 2525485 w 7242628"/>
              <a:gd name="connsiteY45" fmla="*/ 304800 h 1901371"/>
              <a:gd name="connsiteX46" fmla="*/ 2481942 w 7242628"/>
              <a:gd name="connsiteY46" fmla="*/ 333828 h 1901371"/>
              <a:gd name="connsiteX47" fmla="*/ 2409371 w 7242628"/>
              <a:gd name="connsiteY47" fmla="*/ 348342 h 1901371"/>
              <a:gd name="connsiteX48" fmla="*/ 2365828 w 7242628"/>
              <a:gd name="connsiteY48" fmla="*/ 362857 h 1901371"/>
              <a:gd name="connsiteX49" fmla="*/ 2177142 w 7242628"/>
              <a:gd name="connsiteY49" fmla="*/ 420914 h 1901371"/>
              <a:gd name="connsiteX50" fmla="*/ 2133600 w 7242628"/>
              <a:gd name="connsiteY50" fmla="*/ 449942 h 1901371"/>
              <a:gd name="connsiteX51" fmla="*/ 2075542 w 7242628"/>
              <a:gd name="connsiteY51" fmla="*/ 464457 h 1901371"/>
              <a:gd name="connsiteX52" fmla="*/ 2032000 w 7242628"/>
              <a:gd name="connsiteY52" fmla="*/ 478971 h 1901371"/>
              <a:gd name="connsiteX53" fmla="*/ 1973942 w 7242628"/>
              <a:gd name="connsiteY53" fmla="*/ 493485 h 1901371"/>
              <a:gd name="connsiteX54" fmla="*/ 1886857 w 7242628"/>
              <a:gd name="connsiteY54" fmla="*/ 522514 h 1901371"/>
              <a:gd name="connsiteX55" fmla="*/ 1088571 w 7242628"/>
              <a:gd name="connsiteY55" fmla="*/ 478971 h 1901371"/>
              <a:gd name="connsiteX56" fmla="*/ 1030514 w 7242628"/>
              <a:gd name="connsiteY56" fmla="*/ 464457 h 1901371"/>
              <a:gd name="connsiteX57" fmla="*/ 943428 w 7242628"/>
              <a:gd name="connsiteY57" fmla="*/ 449942 h 1901371"/>
              <a:gd name="connsiteX58" fmla="*/ 798285 w 7242628"/>
              <a:gd name="connsiteY58" fmla="*/ 420914 h 1901371"/>
              <a:gd name="connsiteX59" fmla="*/ 377371 w 7242628"/>
              <a:gd name="connsiteY59" fmla="*/ 435428 h 1901371"/>
              <a:gd name="connsiteX60" fmla="*/ 333828 w 7242628"/>
              <a:gd name="connsiteY60" fmla="*/ 449942 h 1901371"/>
              <a:gd name="connsiteX61" fmla="*/ 174171 w 7242628"/>
              <a:gd name="connsiteY61" fmla="*/ 493485 h 1901371"/>
              <a:gd name="connsiteX62" fmla="*/ 72571 w 7242628"/>
              <a:gd name="connsiteY62" fmla="*/ 580571 h 1901371"/>
              <a:gd name="connsiteX63" fmla="*/ 14514 w 7242628"/>
              <a:gd name="connsiteY63" fmla="*/ 667657 h 1901371"/>
              <a:gd name="connsiteX64" fmla="*/ 0 w 7242628"/>
              <a:gd name="connsiteY64" fmla="*/ 711200 h 1901371"/>
              <a:gd name="connsiteX65" fmla="*/ 14514 w 7242628"/>
              <a:gd name="connsiteY65" fmla="*/ 885371 h 1901371"/>
              <a:gd name="connsiteX66" fmla="*/ 29028 w 7242628"/>
              <a:gd name="connsiteY66" fmla="*/ 928914 h 1901371"/>
              <a:gd name="connsiteX67" fmla="*/ 116114 w 7242628"/>
              <a:gd name="connsiteY67" fmla="*/ 1088571 h 1901371"/>
              <a:gd name="connsiteX68" fmla="*/ 159657 w 7242628"/>
              <a:gd name="connsiteY68" fmla="*/ 1132114 h 1901371"/>
              <a:gd name="connsiteX69" fmla="*/ 188685 w 7242628"/>
              <a:gd name="connsiteY69" fmla="*/ 1175657 h 1901371"/>
              <a:gd name="connsiteX70" fmla="*/ 319314 w 7242628"/>
              <a:gd name="connsiteY70" fmla="*/ 1291771 h 1901371"/>
              <a:gd name="connsiteX71" fmla="*/ 377371 w 7242628"/>
              <a:gd name="connsiteY71" fmla="*/ 1335314 h 1901371"/>
              <a:gd name="connsiteX72" fmla="*/ 406400 w 7242628"/>
              <a:gd name="connsiteY72" fmla="*/ 1378857 h 1901371"/>
              <a:gd name="connsiteX73" fmla="*/ 449942 w 7242628"/>
              <a:gd name="connsiteY73" fmla="*/ 1393371 h 1901371"/>
              <a:gd name="connsiteX74" fmla="*/ 537028 w 7242628"/>
              <a:gd name="connsiteY74" fmla="*/ 1451428 h 1901371"/>
              <a:gd name="connsiteX75" fmla="*/ 595085 w 7242628"/>
              <a:gd name="connsiteY75" fmla="*/ 1494971 h 1901371"/>
              <a:gd name="connsiteX76" fmla="*/ 667657 w 7242628"/>
              <a:gd name="connsiteY76" fmla="*/ 1524000 h 1901371"/>
              <a:gd name="connsiteX77" fmla="*/ 798285 w 7242628"/>
              <a:gd name="connsiteY77" fmla="*/ 1611085 h 1901371"/>
              <a:gd name="connsiteX78" fmla="*/ 870857 w 7242628"/>
              <a:gd name="connsiteY78" fmla="*/ 1640114 h 1901371"/>
              <a:gd name="connsiteX79" fmla="*/ 928914 w 7242628"/>
              <a:gd name="connsiteY79" fmla="*/ 1669142 h 1901371"/>
              <a:gd name="connsiteX80" fmla="*/ 1001485 w 7242628"/>
              <a:gd name="connsiteY80" fmla="*/ 1698171 h 1901371"/>
              <a:gd name="connsiteX81" fmla="*/ 1088571 w 7242628"/>
              <a:gd name="connsiteY81" fmla="*/ 1741714 h 1901371"/>
              <a:gd name="connsiteX82" fmla="*/ 1175657 w 7242628"/>
              <a:gd name="connsiteY82" fmla="*/ 1770742 h 1901371"/>
              <a:gd name="connsiteX83" fmla="*/ 1335314 w 7242628"/>
              <a:gd name="connsiteY83" fmla="*/ 1828800 h 1901371"/>
              <a:gd name="connsiteX84" fmla="*/ 1451428 w 7242628"/>
              <a:gd name="connsiteY84" fmla="*/ 1857828 h 1901371"/>
              <a:gd name="connsiteX85" fmla="*/ 1509485 w 7242628"/>
              <a:gd name="connsiteY85" fmla="*/ 1872342 h 1901371"/>
              <a:gd name="connsiteX86" fmla="*/ 1553028 w 7242628"/>
              <a:gd name="connsiteY86" fmla="*/ 1886857 h 1901371"/>
              <a:gd name="connsiteX87" fmla="*/ 1654628 w 7242628"/>
              <a:gd name="connsiteY87" fmla="*/ 1901371 h 1901371"/>
              <a:gd name="connsiteX88" fmla="*/ 2104571 w 7242628"/>
              <a:gd name="connsiteY88" fmla="*/ 1886857 h 1901371"/>
              <a:gd name="connsiteX89" fmla="*/ 2206171 w 7242628"/>
              <a:gd name="connsiteY89" fmla="*/ 1843314 h 1901371"/>
              <a:gd name="connsiteX90" fmla="*/ 2264228 w 7242628"/>
              <a:gd name="connsiteY90" fmla="*/ 1828800 h 1901371"/>
              <a:gd name="connsiteX91" fmla="*/ 2351314 w 7242628"/>
              <a:gd name="connsiteY91" fmla="*/ 1770742 h 1901371"/>
              <a:gd name="connsiteX92" fmla="*/ 2394857 w 7242628"/>
              <a:gd name="connsiteY92" fmla="*/ 1756228 h 1901371"/>
              <a:gd name="connsiteX93" fmla="*/ 2481942 w 7242628"/>
              <a:gd name="connsiteY93" fmla="*/ 1698171 h 1901371"/>
              <a:gd name="connsiteX94" fmla="*/ 2554514 w 7242628"/>
              <a:gd name="connsiteY94" fmla="*/ 1669142 h 1901371"/>
              <a:gd name="connsiteX95" fmla="*/ 2598057 w 7242628"/>
              <a:gd name="connsiteY95" fmla="*/ 1640114 h 1901371"/>
              <a:gd name="connsiteX96" fmla="*/ 2641600 w 7242628"/>
              <a:gd name="connsiteY96" fmla="*/ 1625600 h 1901371"/>
              <a:gd name="connsiteX97" fmla="*/ 2757714 w 7242628"/>
              <a:gd name="connsiteY97" fmla="*/ 1567542 h 1901371"/>
              <a:gd name="connsiteX98" fmla="*/ 2844800 w 7242628"/>
              <a:gd name="connsiteY98" fmla="*/ 1524000 h 1901371"/>
              <a:gd name="connsiteX99" fmla="*/ 3193142 w 7242628"/>
              <a:gd name="connsiteY99" fmla="*/ 1538514 h 1901371"/>
              <a:gd name="connsiteX100" fmla="*/ 3396342 w 7242628"/>
              <a:gd name="connsiteY100" fmla="*/ 1596571 h 1901371"/>
              <a:gd name="connsiteX101" fmla="*/ 3454400 w 7242628"/>
              <a:gd name="connsiteY101" fmla="*/ 1611085 h 1901371"/>
              <a:gd name="connsiteX102" fmla="*/ 3497942 w 7242628"/>
              <a:gd name="connsiteY102" fmla="*/ 1625600 h 1901371"/>
              <a:gd name="connsiteX103" fmla="*/ 3599542 w 7242628"/>
              <a:gd name="connsiteY103" fmla="*/ 1640114 h 1901371"/>
              <a:gd name="connsiteX104" fmla="*/ 3715657 w 7242628"/>
              <a:gd name="connsiteY104" fmla="*/ 1669142 h 1901371"/>
              <a:gd name="connsiteX105" fmla="*/ 3831771 w 7242628"/>
              <a:gd name="connsiteY105" fmla="*/ 1683657 h 1901371"/>
              <a:gd name="connsiteX106" fmla="*/ 3889828 w 7242628"/>
              <a:gd name="connsiteY106" fmla="*/ 1698171 h 1901371"/>
              <a:gd name="connsiteX107" fmla="*/ 3976914 w 7242628"/>
              <a:gd name="connsiteY107" fmla="*/ 1712685 h 1901371"/>
              <a:gd name="connsiteX108" fmla="*/ 4093028 w 7242628"/>
              <a:gd name="connsiteY108" fmla="*/ 1741714 h 1901371"/>
              <a:gd name="connsiteX109" fmla="*/ 4252685 w 7242628"/>
              <a:gd name="connsiteY109" fmla="*/ 1770742 h 1901371"/>
              <a:gd name="connsiteX110" fmla="*/ 4325257 w 7242628"/>
              <a:gd name="connsiteY110" fmla="*/ 1785257 h 1901371"/>
              <a:gd name="connsiteX111" fmla="*/ 4731657 w 7242628"/>
              <a:gd name="connsiteY111" fmla="*/ 1814285 h 1901371"/>
              <a:gd name="connsiteX112" fmla="*/ 5210628 w 7242628"/>
              <a:gd name="connsiteY112" fmla="*/ 1741714 h 1901371"/>
              <a:gd name="connsiteX113" fmla="*/ 5254171 w 7242628"/>
              <a:gd name="connsiteY113" fmla="*/ 1698171 h 1901371"/>
              <a:gd name="connsiteX114" fmla="*/ 5326742 w 7242628"/>
              <a:gd name="connsiteY114" fmla="*/ 1611085 h 1901371"/>
              <a:gd name="connsiteX115" fmla="*/ 5413828 w 7242628"/>
              <a:gd name="connsiteY115" fmla="*/ 1538514 h 1901371"/>
              <a:gd name="connsiteX116" fmla="*/ 5471885 w 7242628"/>
              <a:gd name="connsiteY116" fmla="*/ 1451428 h 1901371"/>
              <a:gd name="connsiteX117" fmla="*/ 5500914 w 7242628"/>
              <a:gd name="connsiteY117" fmla="*/ 1407885 h 1901371"/>
              <a:gd name="connsiteX118" fmla="*/ 5515428 w 7242628"/>
              <a:gd name="connsiteY118" fmla="*/ 1349828 h 1901371"/>
              <a:gd name="connsiteX119" fmla="*/ 5529942 w 7242628"/>
              <a:gd name="connsiteY119" fmla="*/ 1306285 h 1901371"/>
              <a:gd name="connsiteX120" fmla="*/ 5544457 w 7242628"/>
              <a:gd name="connsiteY120" fmla="*/ 1233714 h 1901371"/>
              <a:gd name="connsiteX121" fmla="*/ 5573485 w 7242628"/>
              <a:gd name="connsiteY121" fmla="*/ 1030514 h 1901371"/>
              <a:gd name="connsiteX122" fmla="*/ 5588000 w 7242628"/>
              <a:gd name="connsiteY122" fmla="*/ 986971 h 1901371"/>
              <a:gd name="connsiteX123" fmla="*/ 5646057 w 7242628"/>
              <a:gd name="connsiteY123" fmla="*/ 899885 h 1901371"/>
              <a:gd name="connsiteX124" fmla="*/ 5675085 w 7242628"/>
              <a:gd name="connsiteY124" fmla="*/ 856342 h 1901371"/>
              <a:gd name="connsiteX125" fmla="*/ 5718628 w 7242628"/>
              <a:gd name="connsiteY125" fmla="*/ 827314 h 1901371"/>
              <a:gd name="connsiteX126" fmla="*/ 5805714 w 7242628"/>
              <a:gd name="connsiteY126" fmla="*/ 798285 h 1901371"/>
              <a:gd name="connsiteX127" fmla="*/ 5936342 w 7242628"/>
              <a:gd name="connsiteY127" fmla="*/ 725714 h 1901371"/>
              <a:gd name="connsiteX128" fmla="*/ 5979885 w 7242628"/>
              <a:gd name="connsiteY128" fmla="*/ 696685 h 1901371"/>
              <a:gd name="connsiteX129" fmla="*/ 6066971 w 7242628"/>
              <a:gd name="connsiteY129" fmla="*/ 667657 h 1901371"/>
              <a:gd name="connsiteX130" fmla="*/ 6125028 w 7242628"/>
              <a:gd name="connsiteY130" fmla="*/ 609600 h 190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242628" h="1901371">
                <a:moveTo>
                  <a:pt x="7242628" y="1233714"/>
                </a:moveTo>
                <a:cubicBezTo>
                  <a:pt x="7140146" y="1172224"/>
                  <a:pt x="7193523" y="1205816"/>
                  <a:pt x="7082971" y="1132114"/>
                </a:cubicBezTo>
                <a:cubicBezTo>
                  <a:pt x="7068457" y="1122438"/>
                  <a:pt x="7051763" y="1115420"/>
                  <a:pt x="7039428" y="1103085"/>
                </a:cubicBezTo>
                <a:cubicBezTo>
                  <a:pt x="7024914" y="1088571"/>
                  <a:pt x="7011654" y="1072683"/>
                  <a:pt x="6995885" y="1059542"/>
                </a:cubicBezTo>
                <a:cubicBezTo>
                  <a:pt x="6982484" y="1048375"/>
                  <a:pt x="6966537" y="1040653"/>
                  <a:pt x="6952342" y="1030514"/>
                </a:cubicBezTo>
                <a:cubicBezTo>
                  <a:pt x="6932657" y="1016454"/>
                  <a:pt x="6912652" y="1002714"/>
                  <a:pt x="6894285" y="986971"/>
                </a:cubicBezTo>
                <a:cubicBezTo>
                  <a:pt x="6878700" y="973613"/>
                  <a:pt x="6866945" y="956030"/>
                  <a:pt x="6850742" y="943428"/>
                </a:cubicBezTo>
                <a:cubicBezTo>
                  <a:pt x="6808534" y="910599"/>
                  <a:pt x="6755865" y="877884"/>
                  <a:pt x="6705600" y="856342"/>
                </a:cubicBezTo>
                <a:cubicBezTo>
                  <a:pt x="6691538" y="850315"/>
                  <a:pt x="6675985" y="848159"/>
                  <a:pt x="6662057" y="841828"/>
                </a:cubicBezTo>
                <a:cubicBezTo>
                  <a:pt x="6498331" y="767408"/>
                  <a:pt x="6601646" y="797697"/>
                  <a:pt x="6487885" y="769257"/>
                </a:cubicBezTo>
                <a:cubicBezTo>
                  <a:pt x="6468533" y="759581"/>
                  <a:pt x="6449715" y="748751"/>
                  <a:pt x="6429828" y="740228"/>
                </a:cubicBezTo>
                <a:cubicBezTo>
                  <a:pt x="6415766" y="734201"/>
                  <a:pt x="6399969" y="732556"/>
                  <a:pt x="6386285" y="725714"/>
                </a:cubicBezTo>
                <a:cubicBezTo>
                  <a:pt x="6370683" y="717913"/>
                  <a:pt x="6358683" y="703770"/>
                  <a:pt x="6342742" y="696685"/>
                </a:cubicBezTo>
                <a:cubicBezTo>
                  <a:pt x="6314781" y="684258"/>
                  <a:pt x="6284685" y="677333"/>
                  <a:pt x="6255657" y="667657"/>
                </a:cubicBezTo>
                <a:lnTo>
                  <a:pt x="6212114" y="653142"/>
                </a:lnTo>
                <a:cubicBezTo>
                  <a:pt x="6197600" y="648304"/>
                  <a:pt x="6181301" y="647114"/>
                  <a:pt x="6168571" y="638628"/>
                </a:cubicBezTo>
                <a:cubicBezTo>
                  <a:pt x="6129429" y="612534"/>
                  <a:pt x="6126552" y="605100"/>
                  <a:pt x="6081485" y="595085"/>
                </a:cubicBezTo>
                <a:cubicBezTo>
                  <a:pt x="6052757" y="588701"/>
                  <a:pt x="6023257" y="586342"/>
                  <a:pt x="5994400" y="580571"/>
                </a:cubicBezTo>
                <a:cubicBezTo>
                  <a:pt x="5974839" y="576659"/>
                  <a:pt x="5955815" y="570384"/>
                  <a:pt x="5936342" y="566057"/>
                </a:cubicBezTo>
                <a:cubicBezTo>
                  <a:pt x="5912260" y="560705"/>
                  <a:pt x="5887571" y="558033"/>
                  <a:pt x="5863771" y="551542"/>
                </a:cubicBezTo>
                <a:cubicBezTo>
                  <a:pt x="5834250" y="543491"/>
                  <a:pt x="5804053" y="536198"/>
                  <a:pt x="5776685" y="522514"/>
                </a:cubicBezTo>
                <a:cubicBezTo>
                  <a:pt x="5757333" y="512838"/>
                  <a:pt x="5739883" y="497533"/>
                  <a:pt x="5718628" y="493485"/>
                </a:cubicBezTo>
                <a:cubicBezTo>
                  <a:pt x="5637276" y="477989"/>
                  <a:pt x="5553737" y="477050"/>
                  <a:pt x="5471885" y="464457"/>
                </a:cubicBezTo>
                <a:cubicBezTo>
                  <a:pt x="5427799" y="457675"/>
                  <a:pt x="5384146" y="447682"/>
                  <a:pt x="5341257" y="435428"/>
                </a:cubicBezTo>
                <a:cubicBezTo>
                  <a:pt x="5248568" y="408945"/>
                  <a:pt x="5161294" y="358987"/>
                  <a:pt x="5065485" y="348342"/>
                </a:cubicBezTo>
                <a:lnTo>
                  <a:pt x="4934857" y="333828"/>
                </a:lnTo>
                <a:cubicBezTo>
                  <a:pt x="4701031" y="233617"/>
                  <a:pt x="4953607" y="332345"/>
                  <a:pt x="4746171" y="275771"/>
                </a:cubicBezTo>
                <a:cubicBezTo>
                  <a:pt x="4721035" y="268916"/>
                  <a:pt x="4698317" y="254981"/>
                  <a:pt x="4673600" y="246742"/>
                </a:cubicBezTo>
                <a:cubicBezTo>
                  <a:pt x="4625681" y="230769"/>
                  <a:pt x="4576376" y="219173"/>
                  <a:pt x="4528457" y="203200"/>
                </a:cubicBezTo>
                <a:cubicBezTo>
                  <a:pt x="4474734" y="185292"/>
                  <a:pt x="4421378" y="166173"/>
                  <a:pt x="4368800" y="145142"/>
                </a:cubicBezTo>
                <a:cubicBezTo>
                  <a:pt x="4175843" y="67959"/>
                  <a:pt x="4302860" y="103257"/>
                  <a:pt x="4180114" y="72571"/>
                </a:cubicBezTo>
                <a:cubicBezTo>
                  <a:pt x="4151085" y="58057"/>
                  <a:pt x="4122987" y="41511"/>
                  <a:pt x="4093028" y="29028"/>
                </a:cubicBezTo>
                <a:cubicBezTo>
                  <a:pt x="4064783" y="17259"/>
                  <a:pt x="4005942" y="0"/>
                  <a:pt x="4005942" y="0"/>
                </a:cubicBezTo>
                <a:cubicBezTo>
                  <a:pt x="3865637" y="4838"/>
                  <a:pt x="3724957" y="3169"/>
                  <a:pt x="3585028" y="14514"/>
                </a:cubicBezTo>
                <a:cubicBezTo>
                  <a:pt x="3545263" y="17738"/>
                  <a:pt x="3508409" y="37900"/>
                  <a:pt x="3468914" y="43542"/>
                </a:cubicBezTo>
                <a:lnTo>
                  <a:pt x="3367314" y="58057"/>
                </a:lnTo>
                <a:cubicBezTo>
                  <a:pt x="3352800" y="62895"/>
                  <a:pt x="3338824" y="69834"/>
                  <a:pt x="3323771" y="72571"/>
                </a:cubicBezTo>
                <a:cubicBezTo>
                  <a:pt x="3168208" y="100855"/>
                  <a:pt x="3253864" y="73037"/>
                  <a:pt x="3120571" y="101600"/>
                </a:cubicBezTo>
                <a:cubicBezTo>
                  <a:pt x="3081561" y="109959"/>
                  <a:pt x="3004457" y="130628"/>
                  <a:pt x="3004457" y="130628"/>
                </a:cubicBezTo>
                <a:cubicBezTo>
                  <a:pt x="2985105" y="140304"/>
                  <a:pt x="2966287" y="151134"/>
                  <a:pt x="2946400" y="159657"/>
                </a:cubicBezTo>
                <a:cubicBezTo>
                  <a:pt x="2932338" y="165684"/>
                  <a:pt x="2916541" y="167329"/>
                  <a:pt x="2902857" y="174171"/>
                </a:cubicBezTo>
                <a:cubicBezTo>
                  <a:pt x="2887255" y="181972"/>
                  <a:pt x="2874916" y="195399"/>
                  <a:pt x="2859314" y="203200"/>
                </a:cubicBezTo>
                <a:cubicBezTo>
                  <a:pt x="2845630" y="210042"/>
                  <a:pt x="2830482" y="213511"/>
                  <a:pt x="2815771" y="217714"/>
                </a:cubicBezTo>
                <a:cubicBezTo>
                  <a:pt x="2755145" y="235035"/>
                  <a:pt x="2739060" y="235337"/>
                  <a:pt x="2670628" y="246742"/>
                </a:cubicBezTo>
                <a:cubicBezTo>
                  <a:pt x="2651276" y="256418"/>
                  <a:pt x="2632660" y="267735"/>
                  <a:pt x="2612571" y="275771"/>
                </a:cubicBezTo>
                <a:cubicBezTo>
                  <a:pt x="2584161" y="287135"/>
                  <a:pt x="2550945" y="287827"/>
                  <a:pt x="2525485" y="304800"/>
                </a:cubicBezTo>
                <a:cubicBezTo>
                  <a:pt x="2510971" y="314476"/>
                  <a:pt x="2498275" y="327703"/>
                  <a:pt x="2481942" y="333828"/>
                </a:cubicBezTo>
                <a:cubicBezTo>
                  <a:pt x="2458843" y="342490"/>
                  <a:pt x="2433304" y="342359"/>
                  <a:pt x="2409371" y="348342"/>
                </a:cubicBezTo>
                <a:cubicBezTo>
                  <a:pt x="2394528" y="352053"/>
                  <a:pt x="2380451" y="358358"/>
                  <a:pt x="2365828" y="362857"/>
                </a:cubicBezTo>
                <a:cubicBezTo>
                  <a:pt x="2158049" y="426790"/>
                  <a:pt x="2283138" y="385583"/>
                  <a:pt x="2177142" y="420914"/>
                </a:cubicBezTo>
                <a:cubicBezTo>
                  <a:pt x="2162628" y="430590"/>
                  <a:pt x="2149633" y="443071"/>
                  <a:pt x="2133600" y="449942"/>
                </a:cubicBezTo>
                <a:cubicBezTo>
                  <a:pt x="2115265" y="457800"/>
                  <a:pt x="2094723" y="458977"/>
                  <a:pt x="2075542" y="464457"/>
                </a:cubicBezTo>
                <a:cubicBezTo>
                  <a:pt x="2060832" y="468660"/>
                  <a:pt x="2046710" y="474768"/>
                  <a:pt x="2032000" y="478971"/>
                </a:cubicBezTo>
                <a:cubicBezTo>
                  <a:pt x="2012819" y="484451"/>
                  <a:pt x="1993049" y="487753"/>
                  <a:pt x="1973942" y="493485"/>
                </a:cubicBezTo>
                <a:cubicBezTo>
                  <a:pt x="1944634" y="502277"/>
                  <a:pt x="1886857" y="522514"/>
                  <a:pt x="1886857" y="522514"/>
                </a:cubicBezTo>
                <a:cubicBezTo>
                  <a:pt x="1343177" y="510158"/>
                  <a:pt x="1419867" y="545231"/>
                  <a:pt x="1088571" y="478971"/>
                </a:cubicBezTo>
                <a:cubicBezTo>
                  <a:pt x="1069010" y="475059"/>
                  <a:pt x="1050075" y="468369"/>
                  <a:pt x="1030514" y="464457"/>
                </a:cubicBezTo>
                <a:cubicBezTo>
                  <a:pt x="1001656" y="458685"/>
                  <a:pt x="972353" y="455365"/>
                  <a:pt x="943428" y="449942"/>
                </a:cubicBezTo>
                <a:cubicBezTo>
                  <a:pt x="894934" y="440849"/>
                  <a:pt x="798285" y="420914"/>
                  <a:pt x="798285" y="420914"/>
                </a:cubicBezTo>
                <a:cubicBezTo>
                  <a:pt x="657980" y="425752"/>
                  <a:pt x="517486" y="426671"/>
                  <a:pt x="377371" y="435428"/>
                </a:cubicBezTo>
                <a:cubicBezTo>
                  <a:pt x="362101" y="436382"/>
                  <a:pt x="348588" y="445916"/>
                  <a:pt x="333828" y="449942"/>
                </a:cubicBezTo>
                <a:cubicBezTo>
                  <a:pt x="153762" y="499051"/>
                  <a:pt x="274395" y="460078"/>
                  <a:pt x="174171" y="493485"/>
                </a:cubicBezTo>
                <a:cubicBezTo>
                  <a:pt x="137813" y="520754"/>
                  <a:pt x="100873" y="544183"/>
                  <a:pt x="72571" y="580571"/>
                </a:cubicBezTo>
                <a:cubicBezTo>
                  <a:pt x="51152" y="608110"/>
                  <a:pt x="25546" y="634559"/>
                  <a:pt x="14514" y="667657"/>
                </a:cubicBezTo>
                <a:lnTo>
                  <a:pt x="0" y="711200"/>
                </a:lnTo>
                <a:cubicBezTo>
                  <a:pt x="4838" y="769257"/>
                  <a:pt x="6815" y="827624"/>
                  <a:pt x="14514" y="885371"/>
                </a:cubicBezTo>
                <a:cubicBezTo>
                  <a:pt x="16536" y="900536"/>
                  <a:pt x="22697" y="914986"/>
                  <a:pt x="29028" y="928914"/>
                </a:cubicBezTo>
                <a:cubicBezTo>
                  <a:pt x="42249" y="958001"/>
                  <a:pt x="84300" y="1050394"/>
                  <a:pt x="116114" y="1088571"/>
                </a:cubicBezTo>
                <a:cubicBezTo>
                  <a:pt x="129255" y="1104340"/>
                  <a:pt x="146516" y="1116345"/>
                  <a:pt x="159657" y="1132114"/>
                </a:cubicBezTo>
                <a:cubicBezTo>
                  <a:pt x="170824" y="1145515"/>
                  <a:pt x="177096" y="1162619"/>
                  <a:pt x="188685" y="1175657"/>
                </a:cubicBezTo>
                <a:cubicBezTo>
                  <a:pt x="279045" y="1277312"/>
                  <a:pt x="245464" y="1239020"/>
                  <a:pt x="319314" y="1291771"/>
                </a:cubicBezTo>
                <a:cubicBezTo>
                  <a:pt x="338999" y="1305831"/>
                  <a:pt x="360266" y="1318209"/>
                  <a:pt x="377371" y="1335314"/>
                </a:cubicBezTo>
                <a:cubicBezTo>
                  <a:pt x="389706" y="1347649"/>
                  <a:pt x="392778" y="1367960"/>
                  <a:pt x="406400" y="1378857"/>
                </a:cubicBezTo>
                <a:cubicBezTo>
                  <a:pt x="418347" y="1388414"/>
                  <a:pt x="435428" y="1388533"/>
                  <a:pt x="449942" y="1393371"/>
                </a:cubicBezTo>
                <a:cubicBezTo>
                  <a:pt x="478971" y="1412723"/>
                  <a:pt x="509118" y="1430495"/>
                  <a:pt x="537028" y="1451428"/>
                </a:cubicBezTo>
                <a:cubicBezTo>
                  <a:pt x="556380" y="1465942"/>
                  <a:pt x="573939" y="1483223"/>
                  <a:pt x="595085" y="1494971"/>
                </a:cubicBezTo>
                <a:cubicBezTo>
                  <a:pt x="617860" y="1507624"/>
                  <a:pt x="644882" y="1511347"/>
                  <a:pt x="667657" y="1524000"/>
                </a:cubicBezTo>
                <a:cubicBezTo>
                  <a:pt x="886451" y="1645551"/>
                  <a:pt x="543839" y="1483861"/>
                  <a:pt x="798285" y="1611085"/>
                </a:cubicBezTo>
                <a:cubicBezTo>
                  <a:pt x="821589" y="1622737"/>
                  <a:pt x="847048" y="1629532"/>
                  <a:pt x="870857" y="1640114"/>
                </a:cubicBezTo>
                <a:cubicBezTo>
                  <a:pt x="890629" y="1648901"/>
                  <a:pt x="909142" y="1660355"/>
                  <a:pt x="928914" y="1669142"/>
                </a:cubicBezTo>
                <a:cubicBezTo>
                  <a:pt x="952722" y="1679723"/>
                  <a:pt x="977766" y="1687390"/>
                  <a:pt x="1001485" y="1698171"/>
                </a:cubicBezTo>
                <a:cubicBezTo>
                  <a:pt x="1031031" y="1711601"/>
                  <a:pt x="1058612" y="1729231"/>
                  <a:pt x="1088571" y="1741714"/>
                </a:cubicBezTo>
                <a:cubicBezTo>
                  <a:pt x="1116816" y="1753483"/>
                  <a:pt x="1175657" y="1770742"/>
                  <a:pt x="1175657" y="1770742"/>
                </a:cubicBezTo>
                <a:cubicBezTo>
                  <a:pt x="1266935" y="1831595"/>
                  <a:pt x="1169024" y="1773371"/>
                  <a:pt x="1335314" y="1828800"/>
                </a:cubicBezTo>
                <a:cubicBezTo>
                  <a:pt x="1413123" y="1854736"/>
                  <a:pt x="1346340" y="1834475"/>
                  <a:pt x="1451428" y="1857828"/>
                </a:cubicBezTo>
                <a:cubicBezTo>
                  <a:pt x="1470901" y="1862155"/>
                  <a:pt x="1490305" y="1866862"/>
                  <a:pt x="1509485" y="1872342"/>
                </a:cubicBezTo>
                <a:cubicBezTo>
                  <a:pt x="1524196" y="1876545"/>
                  <a:pt x="1538026" y="1883856"/>
                  <a:pt x="1553028" y="1886857"/>
                </a:cubicBezTo>
                <a:cubicBezTo>
                  <a:pt x="1586574" y="1893566"/>
                  <a:pt x="1620761" y="1896533"/>
                  <a:pt x="1654628" y="1901371"/>
                </a:cubicBezTo>
                <a:cubicBezTo>
                  <a:pt x="1804609" y="1896533"/>
                  <a:pt x="1954771" y="1895669"/>
                  <a:pt x="2104571" y="1886857"/>
                </a:cubicBezTo>
                <a:cubicBezTo>
                  <a:pt x="2133066" y="1885181"/>
                  <a:pt x="2184738" y="1851351"/>
                  <a:pt x="2206171" y="1843314"/>
                </a:cubicBezTo>
                <a:cubicBezTo>
                  <a:pt x="2224849" y="1836310"/>
                  <a:pt x="2244876" y="1833638"/>
                  <a:pt x="2264228" y="1828800"/>
                </a:cubicBezTo>
                <a:cubicBezTo>
                  <a:pt x="2293257" y="1809447"/>
                  <a:pt x="2318216" y="1781774"/>
                  <a:pt x="2351314" y="1770742"/>
                </a:cubicBezTo>
                <a:cubicBezTo>
                  <a:pt x="2365828" y="1765904"/>
                  <a:pt x="2381483" y="1763658"/>
                  <a:pt x="2394857" y="1756228"/>
                </a:cubicBezTo>
                <a:cubicBezTo>
                  <a:pt x="2425354" y="1739285"/>
                  <a:pt x="2449550" y="1711128"/>
                  <a:pt x="2481942" y="1698171"/>
                </a:cubicBezTo>
                <a:cubicBezTo>
                  <a:pt x="2506133" y="1688495"/>
                  <a:pt x="2531210" y="1680794"/>
                  <a:pt x="2554514" y="1669142"/>
                </a:cubicBezTo>
                <a:cubicBezTo>
                  <a:pt x="2570116" y="1661341"/>
                  <a:pt x="2582455" y="1647915"/>
                  <a:pt x="2598057" y="1640114"/>
                </a:cubicBezTo>
                <a:cubicBezTo>
                  <a:pt x="2611741" y="1633272"/>
                  <a:pt x="2627672" y="1631931"/>
                  <a:pt x="2641600" y="1625600"/>
                </a:cubicBezTo>
                <a:cubicBezTo>
                  <a:pt x="2680994" y="1607693"/>
                  <a:pt x="2716661" y="1581226"/>
                  <a:pt x="2757714" y="1567542"/>
                </a:cubicBezTo>
                <a:cubicBezTo>
                  <a:pt x="2817806" y="1547512"/>
                  <a:pt x="2788527" y="1561514"/>
                  <a:pt x="2844800" y="1524000"/>
                </a:cubicBezTo>
                <a:cubicBezTo>
                  <a:pt x="2960914" y="1528838"/>
                  <a:pt x="3077435" y="1527667"/>
                  <a:pt x="3193142" y="1538514"/>
                </a:cubicBezTo>
                <a:cubicBezTo>
                  <a:pt x="3280038" y="1546660"/>
                  <a:pt x="3316585" y="1576632"/>
                  <a:pt x="3396342" y="1596571"/>
                </a:cubicBezTo>
                <a:cubicBezTo>
                  <a:pt x="3415695" y="1601409"/>
                  <a:pt x="3435219" y="1605605"/>
                  <a:pt x="3454400" y="1611085"/>
                </a:cubicBezTo>
                <a:cubicBezTo>
                  <a:pt x="3469111" y="1615288"/>
                  <a:pt x="3482940" y="1622600"/>
                  <a:pt x="3497942" y="1625600"/>
                </a:cubicBezTo>
                <a:cubicBezTo>
                  <a:pt x="3531488" y="1632309"/>
                  <a:pt x="3565996" y="1633405"/>
                  <a:pt x="3599542" y="1640114"/>
                </a:cubicBezTo>
                <a:cubicBezTo>
                  <a:pt x="3638663" y="1647938"/>
                  <a:pt x="3676444" y="1661790"/>
                  <a:pt x="3715657" y="1669142"/>
                </a:cubicBezTo>
                <a:cubicBezTo>
                  <a:pt x="3753995" y="1676330"/>
                  <a:pt x="3793296" y="1677244"/>
                  <a:pt x="3831771" y="1683657"/>
                </a:cubicBezTo>
                <a:cubicBezTo>
                  <a:pt x="3851447" y="1686936"/>
                  <a:pt x="3870267" y="1694259"/>
                  <a:pt x="3889828" y="1698171"/>
                </a:cubicBezTo>
                <a:cubicBezTo>
                  <a:pt x="3918686" y="1703942"/>
                  <a:pt x="3948138" y="1706519"/>
                  <a:pt x="3976914" y="1712685"/>
                </a:cubicBezTo>
                <a:cubicBezTo>
                  <a:pt x="4015924" y="1721044"/>
                  <a:pt x="4054154" y="1732743"/>
                  <a:pt x="4093028" y="1741714"/>
                </a:cubicBezTo>
                <a:cubicBezTo>
                  <a:pt x="4159607" y="1757078"/>
                  <a:pt x="4182840" y="1758043"/>
                  <a:pt x="4252685" y="1770742"/>
                </a:cubicBezTo>
                <a:cubicBezTo>
                  <a:pt x="4276957" y="1775155"/>
                  <a:pt x="4300804" y="1781997"/>
                  <a:pt x="4325257" y="1785257"/>
                </a:cubicBezTo>
                <a:cubicBezTo>
                  <a:pt x="4457781" y="1802927"/>
                  <a:pt x="4600170" y="1806980"/>
                  <a:pt x="4731657" y="1814285"/>
                </a:cubicBezTo>
                <a:cubicBezTo>
                  <a:pt x="4904393" y="1807887"/>
                  <a:pt x="5082573" y="1869769"/>
                  <a:pt x="5210628" y="1741714"/>
                </a:cubicBezTo>
                <a:cubicBezTo>
                  <a:pt x="5225142" y="1727200"/>
                  <a:pt x="5241030" y="1713940"/>
                  <a:pt x="5254171" y="1698171"/>
                </a:cubicBezTo>
                <a:cubicBezTo>
                  <a:pt x="5306064" y="1635900"/>
                  <a:pt x="5257359" y="1668904"/>
                  <a:pt x="5326742" y="1611085"/>
                </a:cubicBezTo>
                <a:cubicBezTo>
                  <a:pt x="5379709" y="1566946"/>
                  <a:pt x="5366958" y="1598775"/>
                  <a:pt x="5413828" y="1538514"/>
                </a:cubicBezTo>
                <a:cubicBezTo>
                  <a:pt x="5435247" y="1510975"/>
                  <a:pt x="5452533" y="1480457"/>
                  <a:pt x="5471885" y="1451428"/>
                </a:cubicBezTo>
                <a:lnTo>
                  <a:pt x="5500914" y="1407885"/>
                </a:lnTo>
                <a:cubicBezTo>
                  <a:pt x="5505752" y="1388533"/>
                  <a:pt x="5509948" y="1369008"/>
                  <a:pt x="5515428" y="1349828"/>
                </a:cubicBezTo>
                <a:cubicBezTo>
                  <a:pt x="5519631" y="1335117"/>
                  <a:pt x="5526231" y="1321128"/>
                  <a:pt x="5529942" y="1306285"/>
                </a:cubicBezTo>
                <a:cubicBezTo>
                  <a:pt x="5535925" y="1282352"/>
                  <a:pt x="5540609" y="1258082"/>
                  <a:pt x="5544457" y="1233714"/>
                </a:cubicBezTo>
                <a:cubicBezTo>
                  <a:pt x="5555128" y="1166130"/>
                  <a:pt x="5551847" y="1095424"/>
                  <a:pt x="5573485" y="1030514"/>
                </a:cubicBezTo>
                <a:cubicBezTo>
                  <a:pt x="5578323" y="1016000"/>
                  <a:pt x="5580570" y="1000345"/>
                  <a:pt x="5588000" y="986971"/>
                </a:cubicBezTo>
                <a:cubicBezTo>
                  <a:pt x="5604943" y="956473"/>
                  <a:pt x="5626705" y="928914"/>
                  <a:pt x="5646057" y="899885"/>
                </a:cubicBezTo>
                <a:cubicBezTo>
                  <a:pt x="5655733" y="885371"/>
                  <a:pt x="5660571" y="866018"/>
                  <a:pt x="5675085" y="856342"/>
                </a:cubicBezTo>
                <a:cubicBezTo>
                  <a:pt x="5689599" y="846666"/>
                  <a:pt x="5702688" y="834399"/>
                  <a:pt x="5718628" y="827314"/>
                </a:cubicBezTo>
                <a:cubicBezTo>
                  <a:pt x="5746590" y="814887"/>
                  <a:pt x="5780254" y="815258"/>
                  <a:pt x="5805714" y="798285"/>
                </a:cubicBezTo>
                <a:cubicBezTo>
                  <a:pt x="5905530" y="731742"/>
                  <a:pt x="5859702" y="751261"/>
                  <a:pt x="5936342" y="725714"/>
                </a:cubicBezTo>
                <a:cubicBezTo>
                  <a:pt x="5950856" y="716038"/>
                  <a:pt x="5963944" y="703770"/>
                  <a:pt x="5979885" y="696685"/>
                </a:cubicBezTo>
                <a:cubicBezTo>
                  <a:pt x="6007847" y="684258"/>
                  <a:pt x="6066971" y="667657"/>
                  <a:pt x="6066971" y="667657"/>
                </a:cubicBezTo>
                <a:cubicBezTo>
                  <a:pt x="6119515" y="632627"/>
                  <a:pt x="6102713" y="654230"/>
                  <a:pt x="6125028" y="609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23AF72DF-8933-CA43-8400-473E06CB74AD}"/>
              </a:ext>
            </a:extLst>
          </p:cNvPr>
          <p:cNvSpPr/>
          <p:nvPr/>
        </p:nvSpPr>
        <p:spPr>
          <a:xfrm>
            <a:off x="7010400" y="3182938"/>
            <a:ext cx="228600" cy="263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FA42FA56-3C1D-0A48-8903-56DC98DABF7E}"/>
              </a:ext>
            </a:extLst>
          </p:cNvPr>
          <p:cNvSpPr/>
          <p:nvPr/>
        </p:nvSpPr>
        <p:spPr>
          <a:xfrm flipV="1">
            <a:off x="7239000" y="3303588"/>
            <a:ext cx="249238" cy="354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96D188FF-AFC9-064C-BECF-7662B1E0570C}"/>
              </a:ext>
            </a:extLst>
          </p:cNvPr>
          <p:cNvSpPr/>
          <p:nvPr/>
        </p:nvSpPr>
        <p:spPr>
          <a:xfrm>
            <a:off x="7467600" y="3471863"/>
            <a:ext cx="228600" cy="261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03C12270-13B1-164C-9798-6BB0381B77D7}"/>
              </a:ext>
            </a:extLst>
          </p:cNvPr>
          <p:cNvSpPr/>
          <p:nvPr/>
        </p:nvSpPr>
        <p:spPr>
          <a:xfrm>
            <a:off x="7696200" y="3573463"/>
            <a:ext cx="249238" cy="3127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a:extLst>
              <a:ext uri="{FF2B5EF4-FFF2-40B4-BE49-F238E27FC236}">
                <a16:creationId xmlns:a16="http://schemas.microsoft.com/office/drawing/2014/main" id="{11E98288-AF66-9646-A3EE-D7E2FBFF476A}"/>
              </a:ext>
            </a:extLst>
          </p:cNvPr>
          <p:cNvSpPr/>
          <p:nvPr/>
        </p:nvSpPr>
        <p:spPr>
          <a:xfrm>
            <a:off x="144463" y="4151313"/>
            <a:ext cx="5643562" cy="1566862"/>
          </a:xfrm>
          <a:custGeom>
            <a:avLst/>
            <a:gdLst>
              <a:gd name="connsiteX0" fmla="*/ 5326743 w 5642362"/>
              <a:gd name="connsiteY0" fmla="*/ 130628 h 1567543"/>
              <a:gd name="connsiteX1" fmla="*/ 1698171 w 5642362"/>
              <a:gd name="connsiteY1" fmla="*/ 130628 h 1567543"/>
              <a:gd name="connsiteX2" fmla="*/ 1117600 w 5642362"/>
              <a:gd name="connsiteY2" fmla="*/ 145143 h 1567543"/>
              <a:gd name="connsiteX3" fmla="*/ 928914 w 5642362"/>
              <a:gd name="connsiteY3" fmla="*/ 116114 h 1567543"/>
              <a:gd name="connsiteX4" fmla="*/ 827314 w 5642362"/>
              <a:gd name="connsiteY4" fmla="*/ 72571 h 1567543"/>
              <a:gd name="connsiteX5" fmla="*/ 769257 w 5642362"/>
              <a:gd name="connsiteY5" fmla="*/ 58057 h 1567543"/>
              <a:gd name="connsiteX6" fmla="*/ 725714 w 5642362"/>
              <a:gd name="connsiteY6" fmla="*/ 29028 h 1567543"/>
              <a:gd name="connsiteX7" fmla="*/ 638628 w 5642362"/>
              <a:gd name="connsiteY7" fmla="*/ 0 h 1567543"/>
              <a:gd name="connsiteX8" fmla="*/ 348343 w 5642362"/>
              <a:gd name="connsiteY8" fmla="*/ 14514 h 1567543"/>
              <a:gd name="connsiteX9" fmla="*/ 261257 w 5642362"/>
              <a:gd name="connsiteY9" fmla="*/ 58057 h 1567543"/>
              <a:gd name="connsiteX10" fmla="*/ 116114 w 5642362"/>
              <a:gd name="connsiteY10" fmla="*/ 188685 h 1567543"/>
              <a:gd name="connsiteX11" fmla="*/ 87086 w 5642362"/>
              <a:gd name="connsiteY11" fmla="*/ 290285 h 1567543"/>
              <a:gd name="connsiteX12" fmla="*/ 72571 w 5642362"/>
              <a:gd name="connsiteY12" fmla="*/ 377371 h 1567543"/>
              <a:gd name="connsiteX13" fmla="*/ 58057 w 5642362"/>
              <a:gd name="connsiteY13" fmla="*/ 478971 h 1567543"/>
              <a:gd name="connsiteX14" fmla="*/ 43543 w 5642362"/>
              <a:gd name="connsiteY14" fmla="*/ 522514 h 1567543"/>
              <a:gd name="connsiteX15" fmla="*/ 29028 w 5642362"/>
              <a:gd name="connsiteY15" fmla="*/ 595085 h 1567543"/>
              <a:gd name="connsiteX16" fmla="*/ 0 w 5642362"/>
              <a:gd name="connsiteY16" fmla="*/ 682171 h 1567543"/>
              <a:gd name="connsiteX17" fmla="*/ 14514 w 5642362"/>
              <a:gd name="connsiteY17" fmla="*/ 870857 h 1567543"/>
              <a:gd name="connsiteX18" fmla="*/ 101600 w 5642362"/>
              <a:gd name="connsiteY18" fmla="*/ 986971 h 1567543"/>
              <a:gd name="connsiteX19" fmla="*/ 203200 w 5642362"/>
              <a:gd name="connsiteY19" fmla="*/ 1074057 h 1567543"/>
              <a:gd name="connsiteX20" fmla="*/ 246743 w 5642362"/>
              <a:gd name="connsiteY20" fmla="*/ 1117600 h 1567543"/>
              <a:gd name="connsiteX21" fmla="*/ 391886 w 5642362"/>
              <a:gd name="connsiteY21" fmla="*/ 1161143 h 1567543"/>
              <a:gd name="connsiteX22" fmla="*/ 478971 w 5642362"/>
              <a:gd name="connsiteY22" fmla="*/ 1190171 h 1567543"/>
              <a:gd name="connsiteX23" fmla="*/ 537028 w 5642362"/>
              <a:gd name="connsiteY23" fmla="*/ 1204685 h 1567543"/>
              <a:gd name="connsiteX24" fmla="*/ 638628 w 5642362"/>
              <a:gd name="connsiteY24" fmla="*/ 1233714 h 1567543"/>
              <a:gd name="connsiteX25" fmla="*/ 812800 w 5642362"/>
              <a:gd name="connsiteY25" fmla="*/ 1320800 h 1567543"/>
              <a:gd name="connsiteX26" fmla="*/ 972457 w 5642362"/>
              <a:gd name="connsiteY26" fmla="*/ 1364343 h 1567543"/>
              <a:gd name="connsiteX27" fmla="*/ 1494971 w 5642362"/>
              <a:gd name="connsiteY27" fmla="*/ 1335314 h 1567543"/>
              <a:gd name="connsiteX28" fmla="*/ 1553028 w 5642362"/>
              <a:gd name="connsiteY28" fmla="*/ 1320800 h 1567543"/>
              <a:gd name="connsiteX29" fmla="*/ 2191657 w 5642362"/>
              <a:gd name="connsiteY29" fmla="*/ 1335314 h 1567543"/>
              <a:gd name="connsiteX30" fmla="*/ 2278743 w 5642362"/>
              <a:gd name="connsiteY30" fmla="*/ 1349828 h 1567543"/>
              <a:gd name="connsiteX31" fmla="*/ 2438400 w 5642362"/>
              <a:gd name="connsiteY31" fmla="*/ 1364343 h 1567543"/>
              <a:gd name="connsiteX32" fmla="*/ 2670628 w 5642362"/>
              <a:gd name="connsiteY32" fmla="*/ 1393371 h 1567543"/>
              <a:gd name="connsiteX33" fmla="*/ 2772228 w 5642362"/>
              <a:gd name="connsiteY33" fmla="*/ 1422400 h 1567543"/>
              <a:gd name="connsiteX34" fmla="*/ 2859314 w 5642362"/>
              <a:gd name="connsiteY34" fmla="*/ 1451428 h 1567543"/>
              <a:gd name="connsiteX35" fmla="*/ 2902857 w 5642362"/>
              <a:gd name="connsiteY35" fmla="*/ 1465943 h 1567543"/>
              <a:gd name="connsiteX36" fmla="*/ 2975428 w 5642362"/>
              <a:gd name="connsiteY36" fmla="*/ 1480457 h 1567543"/>
              <a:gd name="connsiteX37" fmla="*/ 3033486 w 5642362"/>
              <a:gd name="connsiteY37" fmla="*/ 1494971 h 1567543"/>
              <a:gd name="connsiteX38" fmla="*/ 3149600 w 5642362"/>
              <a:gd name="connsiteY38" fmla="*/ 1509485 h 1567543"/>
              <a:gd name="connsiteX39" fmla="*/ 3251200 w 5642362"/>
              <a:gd name="connsiteY39" fmla="*/ 1538514 h 1567543"/>
              <a:gd name="connsiteX40" fmla="*/ 3367314 w 5642362"/>
              <a:gd name="connsiteY40" fmla="*/ 1553028 h 1567543"/>
              <a:gd name="connsiteX41" fmla="*/ 3468914 w 5642362"/>
              <a:gd name="connsiteY41" fmla="*/ 1567543 h 1567543"/>
              <a:gd name="connsiteX42" fmla="*/ 3976914 w 5642362"/>
              <a:gd name="connsiteY42" fmla="*/ 1553028 h 1567543"/>
              <a:gd name="connsiteX43" fmla="*/ 4064000 w 5642362"/>
              <a:gd name="connsiteY43" fmla="*/ 1538514 h 1567543"/>
              <a:gd name="connsiteX44" fmla="*/ 4107543 w 5642362"/>
              <a:gd name="connsiteY44" fmla="*/ 1509485 h 1567543"/>
              <a:gd name="connsiteX45" fmla="*/ 4281714 w 5642362"/>
              <a:gd name="connsiteY45" fmla="*/ 1393371 h 1567543"/>
              <a:gd name="connsiteX46" fmla="*/ 4325257 w 5642362"/>
              <a:gd name="connsiteY46" fmla="*/ 1349828 h 1567543"/>
              <a:gd name="connsiteX47" fmla="*/ 4426857 w 5642362"/>
              <a:gd name="connsiteY47" fmla="*/ 1320800 h 1567543"/>
              <a:gd name="connsiteX48" fmla="*/ 5123543 w 5642362"/>
              <a:gd name="connsiteY48" fmla="*/ 1306285 h 1567543"/>
              <a:gd name="connsiteX49" fmla="*/ 5326743 w 5642362"/>
              <a:gd name="connsiteY49" fmla="*/ 1248228 h 1567543"/>
              <a:gd name="connsiteX50" fmla="*/ 5413828 w 5642362"/>
              <a:gd name="connsiteY50" fmla="*/ 1190171 h 1567543"/>
              <a:gd name="connsiteX51" fmla="*/ 5500914 w 5642362"/>
              <a:gd name="connsiteY51" fmla="*/ 1117600 h 1567543"/>
              <a:gd name="connsiteX52" fmla="*/ 5515428 w 5642362"/>
              <a:gd name="connsiteY52" fmla="*/ 1074057 h 1567543"/>
              <a:gd name="connsiteX53" fmla="*/ 5588000 w 5642362"/>
              <a:gd name="connsiteY53" fmla="*/ 986971 h 1567543"/>
              <a:gd name="connsiteX54" fmla="*/ 5602514 w 5642362"/>
              <a:gd name="connsiteY54" fmla="*/ 943428 h 1567543"/>
              <a:gd name="connsiteX55" fmla="*/ 5602514 w 5642362"/>
              <a:gd name="connsiteY55" fmla="*/ 783771 h 1567543"/>
              <a:gd name="connsiteX56" fmla="*/ 5558971 w 5642362"/>
              <a:gd name="connsiteY56" fmla="*/ 769257 h 1567543"/>
              <a:gd name="connsiteX57" fmla="*/ 5471886 w 5642362"/>
              <a:gd name="connsiteY57" fmla="*/ 696685 h 1567543"/>
              <a:gd name="connsiteX58" fmla="*/ 5384800 w 5642362"/>
              <a:gd name="connsiteY58" fmla="*/ 595085 h 1567543"/>
              <a:gd name="connsiteX59" fmla="*/ 5268686 w 5642362"/>
              <a:gd name="connsiteY59" fmla="*/ 522514 h 1567543"/>
              <a:gd name="connsiteX60" fmla="*/ 5181600 w 5642362"/>
              <a:gd name="connsiteY60" fmla="*/ 435428 h 1567543"/>
              <a:gd name="connsiteX61" fmla="*/ 5094514 w 5642362"/>
              <a:gd name="connsiteY61" fmla="*/ 377371 h 1567543"/>
              <a:gd name="connsiteX62" fmla="*/ 5138057 w 5642362"/>
              <a:gd name="connsiteY62" fmla="*/ 348343 h 1567543"/>
              <a:gd name="connsiteX63" fmla="*/ 5167086 w 5642362"/>
              <a:gd name="connsiteY63" fmla="*/ 261257 h 1567543"/>
              <a:gd name="connsiteX64" fmla="*/ 5210628 w 5642362"/>
              <a:gd name="connsiteY64" fmla="*/ 20320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2362" h="1567543">
                <a:moveTo>
                  <a:pt x="5326743" y="130628"/>
                </a:moveTo>
                <a:cubicBezTo>
                  <a:pt x="4008028" y="250517"/>
                  <a:pt x="5382641" y="130628"/>
                  <a:pt x="1698171" y="130628"/>
                </a:cubicBezTo>
                <a:cubicBezTo>
                  <a:pt x="1504587" y="130628"/>
                  <a:pt x="1311124" y="140305"/>
                  <a:pt x="1117600" y="145143"/>
                </a:cubicBezTo>
                <a:cubicBezTo>
                  <a:pt x="1054705" y="135467"/>
                  <a:pt x="991459" y="127841"/>
                  <a:pt x="928914" y="116114"/>
                </a:cubicBezTo>
                <a:cubicBezTo>
                  <a:pt x="880853" y="107102"/>
                  <a:pt x="876416" y="90985"/>
                  <a:pt x="827314" y="72571"/>
                </a:cubicBezTo>
                <a:cubicBezTo>
                  <a:pt x="808636" y="65567"/>
                  <a:pt x="788609" y="62895"/>
                  <a:pt x="769257" y="58057"/>
                </a:cubicBezTo>
                <a:cubicBezTo>
                  <a:pt x="754743" y="48381"/>
                  <a:pt x="741655" y="36113"/>
                  <a:pt x="725714" y="29028"/>
                </a:cubicBezTo>
                <a:cubicBezTo>
                  <a:pt x="697752" y="16601"/>
                  <a:pt x="638628" y="0"/>
                  <a:pt x="638628" y="0"/>
                </a:cubicBezTo>
                <a:cubicBezTo>
                  <a:pt x="541866" y="4838"/>
                  <a:pt x="444861" y="6121"/>
                  <a:pt x="348343" y="14514"/>
                </a:cubicBezTo>
                <a:cubicBezTo>
                  <a:pt x="316043" y="17323"/>
                  <a:pt x="285842" y="40177"/>
                  <a:pt x="261257" y="58057"/>
                </a:cubicBezTo>
                <a:cubicBezTo>
                  <a:pt x="135014" y="149871"/>
                  <a:pt x="170601" y="106957"/>
                  <a:pt x="116114" y="188685"/>
                </a:cubicBezTo>
                <a:cubicBezTo>
                  <a:pt x="102280" y="230187"/>
                  <a:pt x="96199" y="244721"/>
                  <a:pt x="87086" y="290285"/>
                </a:cubicBezTo>
                <a:cubicBezTo>
                  <a:pt x="81314" y="319143"/>
                  <a:pt x="77046" y="348284"/>
                  <a:pt x="72571" y="377371"/>
                </a:cubicBezTo>
                <a:cubicBezTo>
                  <a:pt x="67369" y="411184"/>
                  <a:pt x="64766" y="445425"/>
                  <a:pt x="58057" y="478971"/>
                </a:cubicBezTo>
                <a:cubicBezTo>
                  <a:pt x="55057" y="493973"/>
                  <a:pt x="47254" y="507671"/>
                  <a:pt x="43543" y="522514"/>
                </a:cubicBezTo>
                <a:cubicBezTo>
                  <a:pt x="37560" y="546447"/>
                  <a:pt x="35519" y="571285"/>
                  <a:pt x="29028" y="595085"/>
                </a:cubicBezTo>
                <a:cubicBezTo>
                  <a:pt x="20977" y="624606"/>
                  <a:pt x="0" y="682171"/>
                  <a:pt x="0" y="682171"/>
                </a:cubicBezTo>
                <a:cubicBezTo>
                  <a:pt x="4838" y="745066"/>
                  <a:pt x="-5434" y="811013"/>
                  <a:pt x="14514" y="870857"/>
                </a:cubicBezTo>
                <a:cubicBezTo>
                  <a:pt x="29813" y="916755"/>
                  <a:pt x="67390" y="952761"/>
                  <a:pt x="101600" y="986971"/>
                </a:cubicBezTo>
                <a:cubicBezTo>
                  <a:pt x="209646" y="1095017"/>
                  <a:pt x="72863" y="962339"/>
                  <a:pt x="203200" y="1074057"/>
                </a:cubicBezTo>
                <a:cubicBezTo>
                  <a:pt x="218785" y="1087415"/>
                  <a:pt x="230040" y="1105669"/>
                  <a:pt x="246743" y="1117600"/>
                </a:cubicBezTo>
                <a:cubicBezTo>
                  <a:pt x="306484" y="1160272"/>
                  <a:pt x="316970" y="1142414"/>
                  <a:pt x="391886" y="1161143"/>
                </a:cubicBezTo>
                <a:cubicBezTo>
                  <a:pt x="421571" y="1168564"/>
                  <a:pt x="449286" y="1182750"/>
                  <a:pt x="478971" y="1190171"/>
                </a:cubicBezTo>
                <a:cubicBezTo>
                  <a:pt x="498323" y="1195009"/>
                  <a:pt x="517848" y="1199205"/>
                  <a:pt x="537028" y="1204685"/>
                </a:cubicBezTo>
                <a:cubicBezTo>
                  <a:pt x="682784" y="1246330"/>
                  <a:pt x="457134" y="1188341"/>
                  <a:pt x="638628" y="1233714"/>
                </a:cubicBezTo>
                <a:cubicBezTo>
                  <a:pt x="696685" y="1262743"/>
                  <a:pt x="751221" y="1300274"/>
                  <a:pt x="812800" y="1320800"/>
                </a:cubicBezTo>
                <a:cubicBezTo>
                  <a:pt x="923290" y="1357629"/>
                  <a:pt x="869881" y="1343827"/>
                  <a:pt x="972457" y="1364343"/>
                </a:cubicBezTo>
                <a:cubicBezTo>
                  <a:pt x="1140711" y="1358334"/>
                  <a:pt x="1324095" y="1363793"/>
                  <a:pt x="1494971" y="1335314"/>
                </a:cubicBezTo>
                <a:cubicBezTo>
                  <a:pt x="1514648" y="1332035"/>
                  <a:pt x="1533676" y="1325638"/>
                  <a:pt x="1553028" y="1320800"/>
                </a:cubicBezTo>
                <a:lnTo>
                  <a:pt x="2191657" y="1335314"/>
                </a:lnTo>
                <a:cubicBezTo>
                  <a:pt x="2221063" y="1336490"/>
                  <a:pt x="2249516" y="1346389"/>
                  <a:pt x="2278743" y="1349828"/>
                </a:cubicBezTo>
                <a:cubicBezTo>
                  <a:pt x="2331815" y="1356072"/>
                  <a:pt x="2385227" y="1359026"/>
                  <a:pt x="2438400" y="1364343"/>
                </a:cubicBezTo>
                <a:cubicBezTo>
                  <a:pt x="2560356" y="1376539"/>
                  <a:pt x="2558980" y="1377422"/>
                  <a:pt x="2670628" y="1393371"/>
                </a:cubicBezTo>
                <a:cubicBezTo>
                  <a:pt x="2704495" y="1403047"/>
                  <a:pt x="2738564" y="1412042"/>
                  <a:pt x="2772228" y="1422400"/>
                </a:cubicBezTo>
                <a:cubicBezTo>
                  <a:pt x="2801474" y="1431399"/>
                  <a:pt x="2830285" y="1441752"/>
                  <a:pt x="2859314" y="1451428"/>
                </a:cubicBezTo>
                <a:cubicBezTo>
                  <a:pt x="2873828" y="1456266"/>
                  <a:pt x="2887855" y="1462943"/>
                  <a:pt x="2902857" y="1465943"/>
                </a:cubicBezTo>
                <a:cubicBezTo>
                  <a:pt x="2927047" y="1470781"/>
                  <a:pt x="2951346" y="1475106"/>
                  <a:pt x="2975428" y="1480457"/>
                </a:cubicBezTo>
                <a:cubicBezTo>
                  <a:pt x="2994901" y="1484784"/>
                  <a:pt x="3013809" y="1491692"/>
                  <a:pt x="3033486" y="1494971"/>
                </a:cubicBezTo>
                <a:cubicBezTo>
                  <a:pt x="3071961" y="1501383"/>
                  <a:pt x="3110895" y="1504647"/>
                  <a:pt x="3149600" y="1509485"/>
                </a:cubicBezTo>
                <a:cubicBezTo>
                  <a:pt x="3183467" y="1519161"/>
                  <a:pt x="3216662" y="1531606"/>
                  <a:pt x="3251200" y="1538514"/>
                </a:cubicBezTo>
                <a:cubicBezTo>
                  <a:pt x="3289448" y="1546164"/>
                  <a:pt x="3328650" y="1547873"/>
                  <a:pt x="3367314" y="1553028"/>
                </a:cubicBezTo>
                <a:lnTo>
                  <a:pt x="3468914" y="1567543"/>
                </a:lnTo>
                <a:cubicBezTo>
                  <a:pt x="3638247" y="1562705"/>
                  <a:pt x="3807713" y="1561282"/>
                  <a:pt x="3976914" y="1553028"/>
                </a:cubicBezTo>
                <a:cubicBezTo>
                  <a:pt x="4006308" y="1551594"/>
                  <a:pt x="4036081" y="1547820"/>
                  <a:pt x="4064000" y="1538514"/>
                </a:cubicBezTo>
                <a:cubicBezTo>
                  <a:pt x="4080549" y="1532998"/>
                  <a:pt x="4092397" y="1518140"/>
                  <a:pt x="4107543" y="1509485"/>
                </a:cubicBezTo>
                <a:cubicBezTo>
                  <a:pt x="4190958" y="1461820"/>
                  <a:pt x="4188352" y="1486733"/>
                  <a:pt x="4281714" y="1393371"/>
                </a:cubicBezTo>
                <a:cubicBezTo>
                  <a:pt x="4296228" y="1378857"/>
                  <a:pt x="4308178" y="1361214"/>
                  <a:pt x="4325257" y="1349828"/>
                </a:cubicBezTo>
                <a:cubicBezTo>
                  <a:pt x="4335751" y="1342832"/>
                  <a:pt x="4421722" y="1320997"/>
                  <a:pt x="4426857" y="1320800"/>
                </a:cubicBezTo>
                <a:cubicBezTo>
                  <a:pt x="4658964" y="1311873"/>
                  <a:pt x="4891314" y="1311123"/>
                  <a:pt x="5123543" y="1306285"/>
                </a:cubicBezTo>
                <a:cubicBezTo>
                  <a:pt x="5199727" y="1291048"/>
                  <a:pt x="5249726" y="1284169"/>
                  <a:pt x="5326743" y="1248228"/>
                </a:cubicBezTo>
                <a:cubicBezTo>
                  <a:pt x="5358358" y="1233474"/>
                  <a:pt x="5384800" y="1209523"/>
                  <a:pt x="5413828" y="1190171"/>
                </a:cubicBezTo>
                <a:cubicBezTo>
                  <a:pt x="5474452" y="1149755"/>
                  <a:pt x="5445034" y="1173480"/>
                  <a:pt x="5500914" y="1117600"/>
                </a:cubicBezTo>
                <a:cubicBezTo>
                  <a:pt x="5505752" y="1103086"/>
                  <a:pt x="5508586" y="1087741"/>
                  <a:pt x="5515428" y="1074057"/>
                </a:cubicBezTo>
                <a:cubicBezTo>
                  <a:pt x="5535635" y="1033643"/>
                  <a:pt x="5555901" y="1019070"/>
                  <a:pt x="5588000" y="986971"/>
                </a:cubicBezTo>
                <a:cubicBezTo>
                  <a:pt x="5592838" y="972457"/>
                  <a:pt x="5595672" y="957112"/>
                  <a:pt x="5602514" y="943428"/>
                </a:cubicBezTo>
                <a:cubicBezTo>
                  <a:pt x="5638522" y="871411"/>
                  <a:pt x="5670425" y="906010"/>
                  <a:pt x="5602514" y="783771"/>
                </a:cubicBezTo>
                <a:cubicBezTo>
                  <a:pt x="5595084" y="770397"/>
                  <a:pt x="5573485" y="774095"/>
                  <a:pt x="5558971" y="769257"/>
                </a:cubicBezTo>
                <a:cubicBezTo>
                  <a:pt x="5501747" y="683419"/>
                  <a:pt x="5565632" y="763646"/>
                  <a:pt x="5471886" y="696685"/>
                </a:cubicBezTo>
                <a:cubicBezTo>
                  <a:pt x="5383875" y="633821"/>
                  <a:pt x="5472906" y="672177"/>
                  <a:pt x="5384800" y="595085"/>
                </a:cubicBezTo>
                <a:cubicBezTo>
                  <a:pt x="5298043" y="519173"/>
                  <a:pt x="5335222" y="581658"/>
                  <a:pt x="5268686" y="522514"/>
                </a:cubicBezTo>
                <a:cubicBezTo>
                  <a:pt x="5238003" y="495240"/>
                  <a:pt x="5215758" y="458200"/>
                  <a:pt x="5181600" y="435428"/>
                </a:cubicBezTo>
                <a:lnTo>
                  <a:pt x="5094514" y="377371"/>
                </a:lnTo>
                <a:cubicBezTo>
                  <a:pt x="5109028" y="367695"/>
                  <a:pt x="5128812" y="363135"/>
                  <a:pt x="5138057" y="348343"/>
                </a:cubicBezTo>
                <a:cubicBezTo>
                  <a:pt x="5154275" y="322395"/>
                  <a:pt x="5150113" y="286717"/>
                  <a:pt x="5167086" y="261257"/>
                </a:cubicBezTo>
                <a:cubicBezTo>
                  <a:pt x="5199909" y="212021"/>
                  <a:pt x="5183779" y="230049"/>
                  <a:pt x="5210628"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a:extLst>
              <a:ext uri="{FF2B5EF4-FFF2-40B4-BE49-F238E27FC236}">
                <a16:creationId xmlns:a16="http://schemas.microsoft.com/office/drawing/2014/main" id="{DCD271D5-9D11-7C48-B988-5DDF943524C0}"/>
              </a:ext>
            </a:extLst>
          </p:cNvPr>
          <p:cNvSpPr/>
          <p:nvPr/>
        </p:nvSpPr>
        <p:spPr>
          <a:xfrm>
            <a:off x="5384800" y="3294063"/>
            <a:ext cx="1611313" cy="1046162"/>
          </a:xfrm>
          <a:custGeom>
            <a:avLst/>
            <a:gdLst>
              <a:gd name="connsiteX0" fmla="*/ 0 w 1611086"/>
              <a:gd name="connsiteY0" fmla="*/ 1045028 h 1045028"/>
              <a:gd name="connsiteX1" fmla="*/ 58057 w 1611086"/>
              <a:gd name="connsiteY1" fmla="*/ 914400 h 1045028"/>
              <a:gd name="connsiteX2" fmla="*/ 130629 w 1611086"/>
              <a:gd name="connsiteY2" fmla="*/ 841828 h 1045028"/>
              <a:gd name="connsiteX3" fmla="*/ 188686 w 1611086"/>
              <a:gd name="connsiteY3" fmla="*/ 769257 h 1045028"/>
              <a:gd name="connsiteX4" fmla="*/ 232229 w 1611086"/>
              <a:gd name="connsiteY4" fmla="*/ 725714 h 1045028"/>
              <a:gd name="connsiteX5" fmla="*/ 261257 w 1611086"/>
              <a:gd name="connsiteY5" fmla="*/ 682171 h 1045028"/>
              <a:gd name="connsiteX6" fmla="*/ 406400 w 1611086"/>
              <a:gd name="connsiteY6" fmla="*/ 551543 h 1045028"/>
              <a:gd name="connsiteX7" fmla="*/ 508000 w 1611086"/>
              <a:gd name="connsiteY7" fmla="*/ 449943 h 1045028"/>
              <a:gd name="connsiteX8" fmla="*/ 580571 w 1611086"/>
              <a:gd name="connsiteY8" fmla="*/ 391886 h 1045028"/>
              <a:gd name="connsiteX9" fmla="*/ 609600 w 1611086"/>
              <a:gd name="connsiteY9" fmla="*/ 348343 h 1045028"/>
              <a:gd name="connsiteX10" fmla="*/ 696686 w 1611086"/>
              <a:gd name="connsiteY10" fmla="*/ 290286 h 1045028"/>
              <a:gd name="connsiteX11" fmla="*/ 827314 w 1611086"/>
              <a:gd name="connsiteY11" fmla="*/ 188686 h 1045028"/>
              <a:gd name="connsiteX12" fmla="*/ 885371 w 1611086"/>
              <a:gd name="connsiteY12" fmla="*/ 159657 h 1045028"/>
              <a:gd name="connsiteX13" fmla="*/ 928914 w 1611086"/>
              <a:gd name="connsiteY13" fmla="*/ 130628 h 1045028"/>
              <a:gd name="connsiteX14" fmla="*/ 1016000 w 1611086"/>
              <a:gd name="connsiteY14" fmla="*/ 101600 h 1045028"/>
              <a:gd name="connsiteX15" fmla="*/ 1059543 w 1611086"/>
              <a:gd name="connsiteY15" fmla="*/ 87086 h 1045028"/>
              <a:gd name="connsiteX16" fmla="*/ 1190171 w 1611086"/>
              <a:gd name="connsiteY16" fmla="*/ 29028 h 1045028"/>
              <a:gd name="connsiteX17" fmla="*/ 1233714 w 1611086"/>
              <a:gd name="connsiteY17" fmla="*/ 14514 h 1045028"/>
              <a:gd name="connsiteX18" fmla="*/ 1277257 w 1611086"/>
              <a:gd name="connsiteY18" fmla="*/ 0 h 1045028"/>
              <a:gd name="connsiteX19" fmla="*/ 1611086 w 1611086"/>
              <a:gd name="connsiteY19" fmla="*/ 14514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1086" h="1045028">
                <a:moveTo>
                  <a:pt x="0" y="1045028"/>
                </a:moveTo>
                <a:cubicBezTo>
                  <a:pt x="8248" y="1024409"/>
                  <a:pt x="41309" y="935934"/>
                  <a:pt x="58057" y="914400"/>
                </a:cubicBezTo>
                <a:cubicBezTo>
                  <a:pt x="79060" y="887396"/>
                  <a:pt x="107743" y="867257"/>
                  <a:pt x="130629" y="841828"/>
                </a:cubicBezTo>
                <a:cubicBezTo>
                  <a:pt x="151353" y="818802"/>
                  <a:pt x="168286" y="792571"/>
                  <a:pt x="188686" y="769257"/>
                </a:cubicBezTo>
                <a:cubicBezTo>
                  <a:pt x="202203" y="753809"/>
                  <a:pt x="219088" y="741483"/>
                  <a:pt x="232229" y="725714"/>
                </a:cubicBezTo>
                <a:cubicBezTo>
                  <a:pt x="243396" y="712313"/>
                  <a:pt x="250090" y="695572"/>
                  <a:pt x="261257" y="682171"/>
                </a:cubicBezTo>
                <a:cubicBezTo>
                  <a:pt x="299776" y="635948"/>
                  <a:pt x="368672" y="589271"/>
                  <a:pt x="406400" y="551543"/>
                </a:cubicBezTo>
                <a:cubicBezTo>
                  <a:pt x="527070" y="430873"/>
                  <a:pt x="409560" y="515568"/>
                  <a:pt x="508000" y="449943"/>
                </a:cubicBezTo>
                <a:cubicBezTo>
                  <a:pt x="591194" y="325153"/>
                  <a:pt x="480418" y="472009"/>
                  <a:pt x="580571" y="391886"/>
                </a:cubicBezTo>
                <a:cubicBezTo>
                  <a:pt x="594193" y="380989"/>
                  <a:pt x="596472" y="359830"/>
                  <a:pt x="609600" y="348343"/>
                </a:cubicBezTo>
                <a:cubicBezTo>
                  <a:pt x="635856" y="325369"/>
                  <a:pt x="672016" y="314956"/>
                  <a:pt x="696686" y="290286"/>
                </a:cubicBezTo>
                <a:cubicBezTo>
                  <a:pt x="744470" y="242502"/>
                  <a:pt x="757871" y="223408"/>
                  <a:pt x="827314" y="188686"/>
                </a:cubicBezTo>
                <a:cubicBezTo>
                  <a:pt x="846666" y="179010"/>
                  <a:pt x="866585" y="170392"/>
                  <a:pt x="885371" y="159657"/>
                </a:cubicBezTo>
                <a:cubicBezTo>
                  <a:pt x="900517" y="151002"/>
                  <a:pt x="912973" y="137713"/>
                  <a:pt x="928914" y="130628"/>
                </a:cubicBezTo>
                <a:cubicBezTo>
                  <a:pt x="956876" y="118201"/>
                  <a:pt x="986971" y="111276"/>
                  <a:pt x="1016000" y="101600"/>
                </a:cubicBezTo>
                <a:lnTo>
                  <a:pt x="1059543" y="87086"/>
                </a:lnTo>
                <a:cubicBezTo>
                  <a:pt x="1128545" y="41084"/>
                  <a:pt x="1086539" y="63572"/>
                  <a:pt x="1190171" y="29028"/>
                </a:cubicBezTo>
                <a:lnTo>
                  <a:pt x="1233714" y="14514"/>
                </a:lnTo>
                <a:lnTo>
                  <a:pt x="1277257" y="0"/>
                </a:lnTo>
                <a:cubicBezTo>
                  <a:pt x="1388524" y="5057"/>
                  <a:pt x="1499705" y="14514"/>
                  <a:pt x="1611086" y="145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9373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241E-FA25-5441-BE51-BE1EF0361C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E66B2F-0608-034E-B45C-E51036342CFD}"/>
              </a:ext>
            </a:extLst>
          </p:cNvPr>
          <p:cNvSpPr>
            <a:spLocks noGrp="1"/>
          </p:cNvSpPr>
          <p:nvPr>
            <p:ph idx="1"/>
          </p:nvPr>
        </p:nvSpPr>
        <p:spPr/>
        <p:txBody>
          <a:bodyPr/>
          <a:lstStyle/>
          <a:p>
            <a:r>
              <a:rPr lang="en-US" dirty="0"/>
              <a:t>Let’s return to concepts we visited a while back, regarding ”good” immune responses toward cancer cells.</a:t>
            </a:r>
          </a:p>
          <a:p>
            <a:endParaRPr lang="en-US" dirty="0"/>
          </a:p>
        </p:txBody>
      </p:sp>
    </p:spTree>
    <p:extLst>
      <p:ext uri="{BB962C8B-B14F-4D97-AF65-F5344CB8AC3E}">
        <p14:creationId xmlns:p14="http://schemas.microsoft.com/office/powerpoint/2010/main" val="373920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9696-C45C-1445-8839-E68F3FFD12C0}"/>
              </a:ext>
            </a:extLst>
          </p:cNvPr>
          <p:cNvSpPr>
            <a:spLocks noGrp="1"/>
          </p:cNvSpPr>
          <p:nvPr>
            <p:ph type="title"/>
          </p:nvPr>
        </p:nvSpPr>
        <p:spPr/>
        <p:txBody>
          <a:bodyPr>
            <a:normAutofit fontScale="90000"/>
          </a:bodyPr>
          <a:lstStyle/>
          <a:p>
            <a:pPr>
              <a:defRPr/>
            </a:pPr>
            <a:r>
              <a:rPr lang="en-US" sz="4000" dirty="0"/>
              <a:t>Why isn’t the immune system better at protecting us from cancer?</a:t>
            </a:r>
          </a:p>
        </p:txBody>
      </p:sp>
      <p:sp>
        <p:nvSpPr>
          <p:cNvPr id="3" name="Content Placeholder 2">
            <a:extLst>
              <a:ext uri="{FF2B5EF4-FFF2-40B4-BE49-F238E27FC236}">
                <a16:creationId xmlns:a16="http://schemas.microsoft.com/office/drawing/2014/main" id="{C1E39A51-0317-5642-B076-388DF4F74CD7}"/>
              </a:ext>
            </a:extLst>
          </p:cNvPr>
          <p:cNvSpPr>
            <a:spLocks noGrp="1"/>
          </p:cNvSpPr>
          <p:nvPr>
            <p:ph idx="1"/>
          </p:nvPr>
        </p:nvSpPr>
        <p:spPr>
          <a:xfrm>
            <a:off x="457200" y="1600200"/>
            <a:ext cx="8001000" cy="5257800"/>
          </a:xfrm>
        </p:spPr>
        <p:txBody>
          <a:bodyPr/>
          <a:lstStyle/>
          <a:p>
            <a:pPr>
              <a:defRPr/>
            </a:pPr>
            <a:r>
              <a:rPr lang="en-US" dirty="0"/>
              <a:t>Unknown? Not any more! </a:t>
            </a:r>
          </a:p>
          <a:p>
            <a:pPr>
              <a:defRPr/>
            </a:pPr>
            <a:endParaRPr lang="en-US" dirty="0"/>
          </a:p>
          <a:p>
            <a:pPr marL="514350" indent="-514350">
              <a:buFont typeface="Arial" panose="020B0604020202020204" pitchFamily="34" charset="0"/>
              <a:buAutoNum type="arabicPeriod"/>
              <a:defRPr/>
            </a:pPr>
            <a:r>
              <a:rPr lang="en-US" dirty="0"/>
              <a:t>Some tumor antigens may be expressed rather late in tumor progression. While there may be an immune response it may come too late, after a tumor has achieved the ability to invade and metastasize.</a:t>
            </a:r>
          </a:p>
          <a:p>
            <a:pPr marL="514350" indent="-514350">
              <a:buFont typeface="Arial" panose="020B0604020202020204" pitchFamily="34" charset="0"/>
              <a:buAutoNum type="arabicPeriod"/>
              <a:defRPr/>
            </a:pPr>
            <a:r>
              <a:rPr lang="en-US" dirty="0"/>
              <a:t>Tumors can trigger immune checkpoints “tame” the immune system. T-cells stop responding. Nobel prize! </a:t>
            </a:r>
          </a:p>
        </p:txBody>
      </p:sp>
    </p:spTree>
    <p:extLst>
      <p:ext uri="{BB962C8B-B14F-4D97-AF65-F5344CB8AC3E}">
        <p14:creationId xmlns:p14="http://schemas.microsoft.com/office/powerpoint/2010/main" val="183705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0C24E3B-9271-B24D-91A6-40CC51B03970}"/>
              </a:ext>
            </a:extLst>
          </p:cNvPr>
          <p:cNvSpPr>
            <a:spLocks noGrp="1"/>
          </p:cNvSpPr>
          <p:nvPr>
            <p:ph type="title"/>
          </p:nvPr>
        </p:nvSpPr>
        <p:spPr/>
        <p:txBody>
          <a:bodyPr/>
          <a:lstStyle/>
          <a:p>
            <a:r>
              <a:rPr lang="en-US" altLang="en-US" sz="3200" dirty="0"/>
              <a:t>We talked about this early on in the semester.</a:t>
            </a:r>
            <a:br>
              <a:rPr lang="en-US" altLang="en-US" sz="3200" dirty="0"/>
            </a:br>
            <a:endParaRPr lang="en-US" altLang="en-US" sz="3200" dirty="0"/>
          </a:p>
        </p:txBody>
      </p:sp>
      <p:sp>
        <p:nvSpPr>
          <p:cNvPr id="24578" name="Content Placeholder 2">
            <a:extLst>
              <a:ext uri="{FF2B5EF4-FFF2-40B4-BE49-F238E27FC236}">
                <a16:creationId xmlns:a16="http://schemas.microsoft.com/office/drawing/2014/main" id="{75000C4B-35B5-F04E-88B1-641EACECAD0B}"/>
              </a:ext>
            </a:extLst>
          </p:cNvPr>
          <p:cNvSpPr>
            <a:spLocks noGrp="1"/>
          </p:cNvSpPr>
          <p:nvPr>
            <p:ph idx="1"/>
          </p:nvPr>
        </p:nvSpPr>
        <p:spPr>
          <a:xfrm>
            <a:off x="50800" y="1600200"/>
            <a:ext cx="8229600" cy="4525963"/>
          </a:xfrm>
        </p:spPr>
        <p:txBody>
          <a:bodyPr/>
          <a:lstStyle/>
          <a:p>
            <a:endParaRPr lang="en-US" altLang="en-US"/>
          </a:p>
        </p:txBody>
      </p:sp>
      <p:pic>
        <p:nvPicPr>
          <p:cNvPr id="24579" name="Picture 3">
            <a:extLst>
              <a:ext uri="{FF2B5EF4-FFF2-40B4-BE49-F238E27FC236}">
                <a16:creationId xmlns:a16="http://schemas.microsoft.com/office/drawing/2014/main" id="{5E05B8B9-3DE0-D24D-B188-09CCD2068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47" y="1066800"/>
            <a:ext cx="807510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50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EF6A96E4-A273-5447-943C-0AA48A05DA00}"/>
              </a:ext>
            </a:extLst>
          </p:cNvPr>
          <p:cNvSpPr>
            <a:spLocks noGrp="1"/>
          </p:cNvSpPr>
          <p:nvPr>
            <p:ph type="title"/>
          </p:nvPr>
        </p:nvSpPr>
        <p:spPr/>
        <p:txBody>
          <a:bodyPr/>
          <a:lstStyle/>
          <a:p>
            <a:endParaRPr lang="en-US" altLang="en-US" dirty="0"/>
          </a:p>
        </p:txBody>
      </p:sp>
      <p:sp>
        <p:nvSpPr>
          <p:cNvPr id="21506" name="Content Placeholder 2">
            <a:extLst>
              <a:ext uri="{FF2B5EF4-FFF2-40B4-BE49-F238E27FC236}">
                <a16:creationId xmlns:a16="http://schemas.microsoft.com/office/drawing/2014/main" id="{E58D9F1D-53A7-DF49-B570-3B73DEA2C1A9}"/>
              </a:ext>
            </a:extLst>
          </p:cNvPr>
          <p:cNvSpPr>
            <a:spLocks noGrp="1"/>
          </p:cNvSpPr>
          <p:nvPr>
            <p:ph idx="1"/>
          </p:nvPr>
        </p:nvSpPr>
        <p:spPr/>
        <p:txBody>
          <a:bodyPr/>
          <a:lstStyle/>
          <a:p>
            <a:r>
              <a:rPr lang="en-US" altLang="en-US" sz="3600"/>
              <a:t>3. Immune evasion…</a:t>
            </a:r>
          </a:p>
          <a:p>
            <a:r>
              <a:rPr lang="en-US" altLang="en-US"/>
              <a:t>Like populations of organisms, tumor cells show some variation in expression of tumor antigens.  </a:t>
            </a:r>
          </a:p>
          <a:p>
            <a:pPr lvl="1"/>
            <a:r>
              <a:rPr lang="en-US" altLang="en-US"/>
              <a:t>Immune system will efficiently kill tumor cells with high expression of tumor antigens, but ignores those with low expression. The surviving cells will continue to be resistant to immune attack.  (Selection for the most resistant cells.)</a:t>
            </a:r>
          </a:p>
        </p:txBody>
      </p:sp>
    </p:spTree>
    <p:extLst>
      <p:ext uri="{BB962C8B-B14F-4D97-AF65-F5344CB8AC3E}">
        <p14:creationId xmlns:p14="http://schemas.microsoft.com/office/powerpoint/2010/main" val="313951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7B01-6537-4A49-8383-0A29910FF400}"/>
              </a:ext>
            </a:extLst>
          </p:cNvPr>
          <p:cNvSpPr>
            <a:spLocks noGrp="1"/>
          </p:cNvSpPr>
          <p:nvPr>
            <p:ph type="title"/>
          </p:nvPr>
        </p:nvSpPr>
        <p:spPr>
          <a:xfrm>
            <a:off x="0" y="274638"/>
            <a:ext cx="7772400" cy="1143000"/>
          </a:xfrm>
        </p:spPr>
        <p:txBody>
          <a:bodyPr/>
          <a:lstStyle/>
          <a:p>
            <a:r>
              <a:rPr lang="en-US" sz="3600" dirty="0"/>
              <a:t>Where were we?</a:t>
            </a:r>
            <a:br>
              <a:rPr lang="en-US" sz="3600" dirty="0"/>
            </a:br>
            <a:r>
              <a:rPr lang="en-US" sz="3600" dirty="0"/>
              <a:t>Pathogens (viruses, bacteria, parasites) and cancer</a:t>
            </a:r>
          </a:p>
        </p:txBody>
      </p:sp>
      <p:sp>
        <p:nvSpPr>
          <p:cNvPr id="3" name="Content Placeholder 2">
            <a:extLst>
              <a:ext uri="{FF2B5EF4-FFF2-40B4-BE49-F238E27FC236}">
                <a16:creationId xmlns:a16="http://schemas.microsoft.com/office/drawing/2014/main" id="{28BCF3A5-B589-114D-863A-401F7E20B90A}"/>
              </a:ext>
            </a:extLst>
          </p:cNvPr>
          <p:cNvSpPr>
            <a:spLocks noGrp="1"/>
          </p:cNvSpPr>
          <p:nvPr>
            <p:ph idx="1"/>
          </p:nvPr>
        </p:nvSpPr>
        <p:spPr>
          <a:xfrm>
            <a:off x="228600" y="1828800"/>
            <a:ext cx="8686800" cy="5287962"/>
          </a:xfrm>
        </p:spPr>
        <p:txBody>
          <a:bodyPr/>
          <a:lstStyle/>
          <a:p>
            <a:pPr lvl="1"/>
            <a:r>
              <a:rPr lang="en-US" dirty="0"/>
              <a:t>Acutely transforming viruses</a:t>
            </a:r>
          </a:p>
          <a:p>
            <a:pPr lvl="1"/>
            <a:r>
              <a:rPr lang="en-US" dirty="0"/>
              <a:t>Slowly transforming viruses</a:t>
            </a:r>
          </a:p>
          <a:p>
            <a:pPr marL="457200" lvl="1" indent="0">
              <a:buNone/>
            </a:pPr>
            <a:endParaRPr lang="en-US" dirty="0"/>
          </a:p>
          <a:p>
            <a:pPr lvl="1"/>
            <a:r>
              <a:rPr lang="en-US" dirty="0">
                <a:highlight>
                  <a:srgbClr val="FFFF00"/>
                </a:highlight>
              </a:rPr>
              <a:t>Viruses with indirect links to cancer</a:t>
            </a:r>
          </a:p>
          <a:p>
            <a:pPr lvl="2"/>
            <a:r>
              <a:rPr lang="en-US" dirty="0"/>
              <a:t>Immunosuppressing virus</a:t>
            </a:r>
          </a:p>
          <a:p>
            <a:pPr lvl="3"/>
            <a:r>
              <a:rPr lang="en-US" dirty="0"/>
              <a:t>EBV</a:t>
            </a:r>
          </a:p>
          <a:p>
            <a:pPr lvl="3"/>
            <a:r>
              <a:rPr lang="en-US" dirty="0"/>
              <a:t>HIV </a:t>
            </a:r>
          </a:p>
          <a:p>
            <a:pPr lvl="2"/>
            <a:r>
              <a:rPr lang="en-US" dirty="0"/>
              <a:t>Chronic infections leading to chronic inflammation</a:t>
            </a:r>
          </a:p>
          <a:p>
            <a:pPr lvl="3"/>
            <a:r>
              <a:rPr lang="en-US" dirty="0"/>
              <a:t>Hepatitis B and C viruses</a:t>
            </a:r>
          </a:p>
        </p:txBody>
      </p:sp>
    </p:spTree>
    <p:extLst>
      <p:ext uri="{BB962C8B-B14F-4D97-AF65-F5344CB8AC3E}">
        <p14:creationId xmlns:p14="http://schemas.microsoft.com/office/powerpoint/2010/main" val="197557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817F-D91C-1D4A-AB77-B0471A7C21C9}"/>
              </a:ext>
            </a:extLst>
          </p:cNvPr>
          <p:cNvSpPr>
            <a:spLocks noGrp="1"/>
          </p:cNvSpPr>
          <p:nvPr>
            <p:ph type="title"/>
          </p:nvPr>
        </p:nvSpPr>
        <p:spPr/>
        <p:txBody>
          <a:bodyPr>
            <a:normAutofit fontScale="90000"/>
          </a:bodyPr>
          <a:lstStyle/>
          <a:p>
            <a:pPr>
              <a:defRPr/>
            </a:pPr>
            <a:r>
              <a:rPr lang="en-US" dirty="0"/>
              <a:t>4.  Direct counter-attack on the immune system…</a:t>
            </a:r>
          </a:p>
        </p:txBody>
      </p:sp>
      <p:sp>
        <p:nvSpPr>
          <p:cNvPr id="22530" name="Content Placeholder 2">
            <a:extLst>
              <a:ext uri="{FF2B5EF4-FFF2-40B4-BE49-F238E27FC236}">
                <a16:creationId xmlns:a16="http://schemas.microsoft.com/office/drawing/2014/main" id="{5687489E-3ACB-354A-9C4E-A06BFADDE1E9}"/>
              </a:ext>
            </a:extLst>
          </p:cNvPr>
          <p:cNvSpPr>
            <a:spLocks noGrp="1"/>
          </p:cNvSpPr>
          <p:nvPr>
            <p:ph idx="1"/>
          </p:nvPr>
        </p:nvSpPr>
        <p:spPr/>
        <p:txBody>
          <a:bodyPr/>
          <a:lstStyle/>
          <a:p>
            <a:r>
              <a:rPr lang="en-US" altLang="en-US"/>
              <a:t>Some tumor cells go beyond hiding from the immune system and </a:t>
            </a:r>
            <a:r>
              <a:rPr lang="en-US" altLang="en-US" b="1" i="1"/>
              <a:t>actively</a:t>
            </a:r>
            <a:r>
              <a:rPr lang="en-US" altLang="en-US"/>
              <a:t> suppress the activity of some cells.</a:t>
            </a:r>
          </a:p>
          <a:p>
            <a:endParaRPr lang="en-US" altLang="en-US"/>
          </a:p>
          <a:p>
            <a:r>
              <a:rPr lang="en-US" altLang="en-US"/>
              <a:t>e.g. EBV expresses a protein very similar to IL-10, which</a:t>
            </a:r>
            <a:r>
              <a:rPr lang="en-US" altLang="en-US" b="1"/>
              <a:t> inhibits </a:t>
            </a:r>
            <a:r>
              <a:rPr lang="en-US" altLang="en-US"/>
              <a:t>the action of cytotoxic immune system cells.  Allows EBV-infected cells to persist  and proliferate.</a:t>
            </a:r>
          </a:p>
        </p:txBody>
      </p:sp>
    </p:spTree>
    <p:extLst>
      <p:ext uri="{BB962C8B-B14F-4D97-AF65-F5344CB8AC3E}">
        <p14:creationId xmlns:p14="http://schemas.microsoft.com/office/powerpoint/2010/main" val="206136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F5AC882-7E3C-1F42-8B92-97806F1758ED}"/>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5FFED8E2-2769-D442-8ECC-24580DE8E580}"/>
              </a:ext>
            </a:extLst>
          </p:cNvPr>
          <p:cNvSpPr>
            <a:spLocks noGrp="1"/>
          </p:cNvSpPr>
          <p:nvPr>
            <p:ph idx="1"/>
          </p:nvPr>
        </p:nvSpPr>
        <p:spPr/>
        <p:txBody>
          <a:bodyPr/>
          <a:lstStyle/>
          <a:p>
            <a:r>
              <a:rPr lang="en-US" altLang="en-US"/>
              <a:t>Some tumor cells seem to be able to actively recruit immune system cells that regulate the activity of cytotoxic T-cells.</a:t>
            </a:r>
          </a:p>
          <a:p>
            <a:endParaRPr lang="en-US" altLang="en-US"/>
          </a:p>
          <a:p>
            <a:r>
              <a:rPr lang="en-US" altLang="en-US"/>
              <a:t>Physically surround and protect the tumor from attack.</a:t>
            </a:r>
          </a:p>
          <a:p>
            <a:endParaRPr lang="en-US" altLang="en-US"/>
          </a:p>
        </p:txBody>
      </p:sp>
    </p:spTree>
    <p:extLst>
      <p:ext uri="{BB962C8B-B14F-4D97-AF65-F5344CB8AC3E}">
        <p14:creationId xmlns:p14="http://schemas.microsoft.com/office/powerpoint/2010/main" val="145168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70D4F78-8BCC-234A-A9AF-C7907F2307C2}"/>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6ACC78F6-943B-4F4A-BD74-751CF490E333}"/>
              </a:ext>
            </a:extLst>
          </p:cNvPr>
          <p:cNvSpPr>
            <a:spLocks noGrp="1"/>
          </p:cNvSpPr>
          <p:nvPr>
            <p:ph idx="1"/>
          </p:nvPr>
        </p:nvSpPr>
        <p:spPr/>
        <p:txBody>
          <a:bodyPr/>
          <a:lstStyle/>
          <a:p>
            <a:r>
              <a:rPr lang="en-US" altLang="en-US"/>
              <a:t>In a sense, a tumor behaves like an independent living organism.</a:t>
            </a:r>
          </a:p>
          <a:p>
            <a:pPr lvl="1"/>
            <a:r>
              <a:rPr lang="en-US" altLang="en-US"/>
              <a:t>Variation in cells which favor proliferation and survival are selected for.</a:t>
            </a:r>
          </a:p>
          <a:p>
            <a:pPr lvl="1"/>
            <a:endParaRPr lang="en-US" altLang="en-US"/>
          </a:p>
          <a:p>
            <a:pPr lvl="1"/>
            <a:r>
              <a:rPr lang="en-US" altLang="en-US"/>
              <a:t>Cancer provides an excellent example of natural selection for evolution.</a:t>
            </a:r>
          </a:p>
        </p:txBody>
      </p:sp>
    </p:spTree>
    <p:extLst>
      <p:ext uri="{BB962C8B-B14F-4D97-AF65-F5344CB8AC3E}">
        <p14:creationId xmlns:p14="http://schemas.microsoft.com/office/powerpoint/2010/main" val="250905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8356D391-14BC-4540-9CCC-6EDCA436B689}"/>
              </a:ext>
            </a:extLst>
          </p:cNvPr>
          <p:cNvSpPr>
            <a:spLocks noGrp="1"/>
          </p:cNvSpPr>
          <p:nvPr>
            <p:ph type="title"/>
          </p:nvPr>
        </p:nvSpPr>
        <p:spPr/>
        <p:txBody>
          <a:bodyPr/>
          <a:lstStyle/>
          <a:p>
            <a:endParaRPr lang="en-US" altLang="en-US"/>
          </a:p>
        </p:txBody>
      </p:sp>
      <p:sp>
        <p:nvSpPr>
          <p:cNvPr id="26626" name="Rectangle 3">
            <a:extLst>
              <a:ext uri="{FF2B5EF4-FFF2-40B4-BE49-F238E27FC236}">
                <a16:creationId xmlns:a16="http://schemas.microsoft.com/office/drawing/2014/main" id="{D1AAA0CD-65C7-2C46-AC21-8B7E3EB67491}"/>
              </a:ext>
            </a:extLst>
          </p:cNvPr>
          <p:cNvSpPr>
            <a:spLocks noGrp="1"/>
          </p:cNvSpPr>
          <p:nvPr>
            <p:ph type="body" idx="1"/>
          </p:nvPr>
        </p:nvSpPr>
        <p:spPr/>
        <p:txBody>
          <a:bodyPr/>
          <a:lstStyle/>
          <a:p>
            <a:r>
              <a:rPr lang="en-US" altLang="en-US"/>
              <a:t>We will discuss more about host immune response, and use of immune mechanisms in diagnosis and treatment of cancer in chapter 11. </a:t>
            </a:r>
          </a:p>
        </p:txBody>
      </p:sp>
    </p:spTree>
    <p:extLst>
      <p:ext uri="{BB962C8B-B14F-4D97-AF65-F5344CB8AC3E}">
        <p14:creationId xmlns:p14="http://schemas.microsoft.com/office/powerpoint/2010/main" val="1131024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CC512E0-951D-774E-8BB4-8711A1B4F4B2}"/>
              </a:ext>
            </a:extLst>
          </p:cNvPr>
          <p:cNvSpPr>
            <a:spLocks noGrp="1"/>
          </p:cNvSpPr>
          <p:nvPr>
            <p:ph type="title"/>
          </p:nvPr>
        </p:nvSpPr>
        <p:spPr/>
        <p:txBody>
          <a:bodyPr/>
          <a:lstStyle/>
          <a:p>
            <a:r>
              <a:rPr lang="en-US" altLang="en-US"/>
              <a:t>Moving on...</a:t>
            </a:r>
          </a:p>
        </p:txBody>
      </p:sp>
      <p:sp>
        <p:nvSpPr>
          <p:cNvPr id="27650" name="Content Placeholder 2">
            <a:extLst>
              <a:ext uri="{FF2B5EF4-FFF2-40B4-BE49-F238E27FC236}">
                <a16:creationId xmlns:a16="http://schemas.microsoft.com/office/drawing/2014/main" id="{22F30BDD-D237-4241-A3AB-815F8E4CF960}"/>
              </a:ext>
            </a:extLst>
          </p:cNvPr>
          <p:cNvSpPr>
            <a:spLocks noGrp="1"/>
          </p:cNvSpPr>
          <p:nvPr>
            <p:ph idx="1"/>
          </p:nvPr>
        </p:nvSpPr>
        <p:spPr/>
        <p:txBody>
          <a:bodyPr/>
          <a:lstStyle/>
          <a:p>
            <a:pPr>
              <a:buFont typeface="Arial" panose="020B0604020202020204" pitchFamily="34" charset="0"/>
              <a:buNone/>
            </a:pPr>
            <a:endParaRPr lang="en-US" altLang="en-US"/>
          </a:p>
          <a:p>
            <a:r>
              <a:rPr lang="en-US" altLang="en-US"/>
              <a:t>Chapters 4,5,6—Cancer causing substances…</a:t>
            </a:r>
            <a:r>
              <a:rPr lang="en-US" altLang="en-US" b="1" i="1"/>
              <a:t>carcinogens</a:t>
            </a:r>
            <a:r>
              <a:rPr lang="en-US" altLang="en-US"/>
              <a:t>.</a:t>
            </a:r>
          </a:p>
        </p:txBody>
      </p:sp>
    </p:spTree>
    <p:extLst>
      <p:ext uri="{BB962C8B-B14F-4D97-AF65-F5344CB8AC3E}">
        <p14:creationId xmlns:p14="http://schemas.microsoft.com/office/powerpoint/2010/main" val="271790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690696F4-3957-E844-B16F-7DA617E8DA98}"/>
              </a:ext>
            </a:extLst>
          </p:cNvPr>
          <p:cNvSpPr>
            <a:spLocks noGrp="1"/>
          </p:cNvSpPr>
          <p:nvPr>
            <p:ph type="title"/>
          </p:nvPr>
        </p:nvSpPr>
        <p:spPr>
          <a:xfrm>
            <a:off x="228600" y="304800"/>
            <a:ext cx="8229600" cy="1143000"/>
          </a:xfrm>
        </p:spPr>
        <p:txBody>
          <a:bodyPr/>
          <a:lstStyle/>
          <a:p>
            <a:r>
              <a:rPr lang="en-US" altLang="en-US"/>
              <a:t>Always keeping in mind…</a:t>
            </a:r>
          </a:p>
        </p:txBody>
      </p:sp>
      <p:sp>
        <p:nvSpPr>
          <p:cNvPr id="28674" name="Rectangle 3">
            <a:extLst>
              <a:ext uri="{FF2B5EF4-FFF2-40B4-BE49-F238E27FC236}">
                <a16:creationId xmlns:a16="http://schemas.microsoft.com/office/drawing/2014/main" id="{9C5F05CB-6AC3-614B-B32F-45BA989B877C}"/>
              </a:ext>
            </a:extLst>
          </p:cNvPr>
          <p:cNvSpPr>
            <a:spLocks noGrp="1"/>
          </p:cNvSpPr>
          <p:nvPr>
            <p:ph type="body" idx="1"/>
          </p:nvPr>
        </p:nvSpPr>
        <p:spPr/>
        <p:txBody>
          <a:bodyPr/>
          <a:lstStyle/>
          <a:p>
            <a:r>
              <a:rPr lang="en-US" altLang="en-US"/>
              <a:t>Any external factor that is proven to cause cancer must somehow alter the genes responsible for controlling cell growth, cell survival, genetic stability,  or the ability of cells to invade or migrate.</a:t>
            </a:r>
          </a:p>
          <a:p>
            <a:endParaRPr lang="en-US" altLang="en-US"/>
          </a:p>
          <a:p>
            <a:r>
              <a:rPr lang="en-US" altLang="en-US"/>
              <a:t>Cancer causing agents are direct or indirect </a:t>
            </a:r>
            <a:r>
              <a:rPr lang="en-US" altLang="en-US" b="1" i="1"/>
              <a:t>mutagens</a:t>
            </a:r>
            <a:r>
              <a:rPr lang="en-US" altLang="en-US"/>
              <a:t>.</a:t>
            </a:r>
          </a:p>
        </p:txBody>
      </p:sp>
    </p:spTree>
    <p:extLst>
      <p:ext uri="{BB962C8B-B14F-4D97-AF65-F5344CB8AC3E}">
        <p14:creationId xmlns:p14="http://schemas.microsoft.com/office/powerpoint/2010/main" val="3199023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62220ABD-B7B6-0645-95C4-B218B4D14CEA}"/>
              </a:ext>
            </a:extLst>
          </p:cNvPr>
          <p:cNvSpPr>
            <a:spLocks noGrp="1"/>
          </p:cNvSpPr>
          <p:nvPr>
            <p:ph type="title"/>
          </p:nvPr>
        </p:nvSpPr>
        <p:spPr/>
        <p:txBody>
          <a:bodyPr>
            <a:normAutofit fontScale="90000"/>
          </a:bodyPr>
          <a:lstStyle/>
          <a:p>
            <a:pPr>
              <a:defRPr/>
            </a:pPr>
            <a:r>
              <a:rPr lang="en-US" sz="4000"/>
              <a:t>2 major ways of studying potential  cancer causes</a:t>
            </a:r>
          </a:p>
        </p:txBody>
      </p:sp>
      <p:sp>
        <p:nvSpPr>
          <p:cNvPr id="29698" name="Rectangle 3">
            <a:extLst>
              <a:ext uri="{FF2B5EF4-FFF2-40B4-BE49-F238E27FC236}">
                <a16:creationId xmlns:a16="http://schemas.microsoft.com/office/drawing/2014/main" id="{53604756-4178-9346-83FC-4340C3DAC6FB}"/>
              </a:ext>
            </a:extLst>
          </p:cNvPr>
          <p:cNvSpPr>
            <a:spLocks noGrp="1"/>
          </p:cNvSpPr>
          <p:nvPr>
            <p:ph type="body" idx="1"/>
          </p:nvPr>
        </p:nvSpPr>
        <p:spPr/>
        <p:txBody>
          <a:bodyPr/>
          <a:lstStyle/>
          <a:p>
            <a:r>
              <a:rPr lang="en-US" altLang="en-US" sz="2800" u="sng"/>
              <a:t>Retrospective</a:t>
            </a:r>
            <a:r>
              <a:rPr lang="en-US" altLang="en-US" sz="2800"/>
              <a:t>—studying people who have already developed cancer. Then tracing behavior, exposures---a historical approach.</a:t>
            </a:r>
          </a:p>
          <a:p>
            <a:endParaRPr lang="en-US" altLang="en-US" sz="2800"/>
          </a:p>
          <a:p>
            <a:pPr>
              <a:buFont typeface="Arial" panose="020B0604020202020204" pitchFamily="34" charset="0"/>
              <a:buNone/>
            </a:pPr>
            <a:r>
              <a:rPr lang="en-US" altLang="en-US" sz="2800"/>
              <a:t>---May start with </a:t>
            </a:r>
            <a:r>
              <a:rPr lang="en-US" altLang="en-US" sz="2800" i="1"/>
              <a:t>anecdotal</a:t>
            </a:r>
            <a:r>
              <a:rPr lang="en-US" altLang="en-US" sz="2800"/>
              <a:t> evidence.  (many people with lung cancer are smokers/former smokers).</a:t>
            </a:r>
          </a:p>
          <a:p>
            <a:pPr>
              <a:buFont typeface="Arial" panose="020B0604020202020204" pitchFamily="34" charset="0"/>
              <a:buNone/>
            </a:pPr>
            <a:r>
              <a:rPr lang="en-US" altLang="en-US" sz="2800"/>
              <a:t>---Must compare anecdotal evidence to control individuals. (people who didn’t smoke, or people who don’t have cancer)</a:t>
            </a:r>
          </a:p>
        </p:txBody>
      </p:sp>
    </p:spTree>
    <p:extLst>
      <p:ext uri="{BB962C8B-B14F-4D97-AF65-F5344CB8AC3E}">
        <p14:creationId xmlns:p14="http://schemas.microsoft.com/office/powerpoint/2010/main" val="385461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F8B9550B-A51C-5F41-BD0C-F6A4D7043765}"/>
              </a:ext>
            </a:extLst>
          </p:cNvPr>
          <p:cNvSpPr>
            <a:spLocks noGrp="1"/>
          </p:cNvSpPr>
          <p:nvPr>
            <p:ph type="title"/>
          </p:nvPr>
        </p:nvSpPr>
        <p:spPr/>
        <p:txBody>
          <a:bodyPr/>
          <a:lstStyle/>
          <a:p>
            <a:endParaRPr lang="en-US" altLang="en-US"/>
          </a:p>
        </p:txBody>
      </p:sp>
      <p:sp>
        <p:nvSpPr>
          <p:cNvPr id="30722" name="Rectangle 3">
            <a:extLst>
              <a:ext uri="{FF2B5EF4-FFF2-40B4-BE49-F238E27FC236}">
                <a16:creationId xmlns:a16="http://schemas.microsoft.com/office/drawing/2014/main" id="{42FFFC24-8CAC-AA49-A07F-08FD2905ECC6}"/>
              </a:ext>
            </a:extLst>
          </p:cNvPr>
          <p:cNvSpPr>
            <a:spLocks noGrp="1"/>
          </p:cNvSpPr>
          <p:nvPr>
            <p:ph type="body" idx="1"/>
          </p:nvPr>
        </p:nvSpPr>
        <p:spPr/>
        <p:txBody>
          <a:bodyPr/>
          <a:lstStyle/>
          <a:p>
            <a:r>
              <a:rPr lang="en-US" altLang="en-US" u="sng"/>
              <a:t>Prospective</a:t>
            </a:r>
            <a:r>
              <a:rPr lang="en-US" altLang="en-US"/>
              <a:t>----(sometimes called </a:t>
            </a:r>
            <a:r>
              <a:rPr lang="en-US" altLang="en-US" b="1" i="1"/>
              <a:t>cohort </a:t>
            </a:r>
            <a:r>
              <a:rPr lang="en-US" altLang="en-US"/>
              <a:t>studies).  Look into the future to track </a:t>
            </a:r>
            <a:r>
              <a:rPr lang="en-US" altLang="en-US" i="1"/>
              <a:t>whether </a:t>
            </a:r>
            <a:r>
              <a:rPr lang="en-US" altLang="en-US"/>
              <a:t>groups of people develop cancer.</a:t>
            </a:r>
          </a:p>
          <a:p>
            <a:endParaRPr lang="en-US" altLang="en-US"/>
          </a:p>
          <a:p>
            <a:pPr lvl="1"/>
            <a:r>
              <a:rPr lang="en-US" altLang="en-US"/>
              <a:t>These studies often are better for limiting bias, but require large groups (cohorts), and lots of time.  </a:t>
            </a:r>
          </a:p>
        </p:txBody>
      </p:sp>
    </p:spTree>
    <p:extLst>
      <p:ext uri="{BB962C8B-B14F-4D97-AF65-F5344CB8AC3E}">
        <p14:creationId xmlns:p14="http://schemas.microsoft.com/office/powerpoint/2010/main" val="1597416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8AED187-0546-7D4F-8743-4F60611A7460}"/>
              </a:ext>
            </a:extLst>
          </p:cNvPr>
          <p:cNvSpPr>
            <a:spLocks noGrp="1"/>
          </p:cNvSpPr>
          <p:nvPr>
            <p:ph type="title"/>
          </p:nvPr>
        </p:nvSpPr>
        <p:spPr/>
        <p:txBody>
          <a:bodyPr/>
          <a:lstStyle/>
          <a:p>
            <a:r>
              <a:rPr lang="en-US" altLang="en-US"/>
              <a:t>So how is a link made to cancer?</a:t>
            </a:r>
          </a:p>
        </p:txBody>
      </p:sp>
      <p:sp>
        <p:nvSpPr>
          <p:cNvPr id="31746" name="Content Placeholder 2">
            <a:extLst>
              <a:ext uri="{FF2B5EF4-FFF2-40B4-BE49-F238E27FC236}">
                <a16:creationId xmlns:a16="http://schemas.microsoft.com/office/drawing/2014/main" id="{52F10BEA-596F-0F4D-9715-175A731ED48D}"/>
              </a:ext>
            </a:extLst>
          </p:cNvPr>
          <p:cNvSpPr>
            <a:spLocks noGrp="1"/>
          </p:cNvSpPr>
          <p:nvPr>
            <p:ph idx="1"/>
          </p:nvPr>
        </p:nvSpPr>
        <p:spPr/>
        <p:txBody>
          <a:bodyPr/>
          <a:lstStyle/>
          <a:p>
            <a:r>
              <a:rPr lang="en-US" altLang="en-US"/>
              <a:t>Much frustration/fear in the general public when they perceive an increase in cancer rates and no reasonable link is made.</a:t>
            </a:r>
          </a:p>
          <a:p>
            <a:endParaRPr lang="en-US" altLang="en-US"/>
          </a:p>
          <a:p>
            <a:r>
              <a:rPr lang="en-US" altLang="en-US"/>
              <a:t>Some cancer research focuses on so called </a:t>
            </a:r>
            <a:r>
              <a:rPr lang="en-US" altLang="en-US" i="1"/>
              <a:t>cancer clusters</a:t>
            </a:r>
            <a:r>
              <a:rPr lang="en-US" altLang="en-US"/>
              <a:t>---geographic regions where a seemingly large number of cancer cases occur---sometimes one particular type is prevalent.</a:t>
            </a:r>
          </a:p>
        </p:txBody>
      </p:sp>
    </p:spTree>
    <p:extLst>
      <p:ext uri="{BB962C8B-B14F-4D97-AF65-F5344CB8AC3E}">
        <p14:creationId xmlns:p14="http://schemas.microsoft.com/office/powerpoint/2010/main" val="303871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24C10A6-5D68-F646-89DD-CADA785ACECF}"/>
              </a:ext>
            </a:extLst>
          </p:cNvPr>
          <p:cNvSpPr>
            <a:spLocks noGrp="1"/>
          </p:cNvSpPr>
          <p:nvPr>
            <p:ph type="title"/>
          </p:nvPr>
        </p:nvSpPr>
        <p:spPr/>
        <p:txBody>
          <a:bodyPr/>
          <a:lstStyle/>
          <a:p>
            <a:r>
              <a:rPr lang="en-US" altLang="en-US"/>
              <a:t>Important criteria---</a:t>
            </a:r>
            <a:r>
              <a:rPr lang="en-US" altLang="en-US" sz="2800"/>
              <a:t>similar to Koch’s postulates for  linking an organism to a disease</a:t>
            </a:r>
          </a:p>
        </p:txBody>
      </p:sp>
      <p:sp>
        <p:nvSpPr>
          <p:cNvPr id="32770" name="Content Placeholder 2">
            <a:extLst>
              <a:ext uri="{FF2B5EF4-FFF2-40B4-BE49-F238E27FC236}">
                <a16:creationId xmlns:a16="http://schemas.microsoft.com/office/drawing/2014/main" id="{0FC6C3D4-46C4-EF41-8CC5-F7B9FE411A6C}"/>
              </a:ext>
            </a:extLst>
          </p:cNvPr>
          <p:cNvSpPr>
            <a:spLocks noGrp="1"/>
          </p:cNvSpPr>
          <p:nvPr>
            <p:ph idx="1"/>
          </p:nvPr>
        </p:nvSpPr>
        <p:spPr/>
        <p:txBody>
          <a:bodyPr/>
          <a:lstStyle/>
          <a:p>
            <a:r>
              <a:rPr lang="en-US" altLang="en-US"/>
              <a:t>Statistical significance</a:t>
            </a:r>
          </a:p>
          <a:p>
            <a:r>
              <a:rPr lang="en-US" altLang="en-US"/>
              <a:t>Elimination of bias</a:t>
            </a:r>
          </a:p>
          <a:p>
            <a:pPr>
              <a:buFont typeface="Arial" panose="020B0604020202020204" pitchFamily="34" charset="0"/>
              <a:buNone/>
            </a:pPr>
            <a:endParaRPr lang="en-US" altLang="en-US"/>
          </a:p>
          <a:p>
            <a:r>
              <a:rPr lang="en-US" altLang="en-US"/>
              <a:t>Proof of exposure, prior to cancer development.</a:t>
            </a:r>
          </a:p>
          <a:p>
            <a:r>
              <a:rPr lang="en-US" altLang="en-US"/>
              <a:t>Dose-response relationship. (4-2)</a:t>
            </a:r>
          </a:p>
          <a:p>
            <a:r>
              <a:rPr lang="en-US" altLang="en-US"/>
              <a:t>Significant increase in cancer incidence—2-fold or more.</a:t>
            </a:r>
          </a:p>
        </p:txBody>
      </p:sp>
    </p:spTree>
    <p:extLst>
      <p:ext uri="{BB962C8B-B14F-4D97-AF65-F5344CB8AC3E}">
        <p14:creationId xmlns:p14="http://schemas.microsoft.com/office/powerpoint/2010/main" val="149884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B32E2C7-C099-1548-B78F-AE6C6100E311}"/>
              </a:ext>
            </a:extLst>
          </p:cNvPr>
          <p:cNvSpPr>
            <a:spLocks noGrp="1"/>
          </p:cNvSpPr>
          <p:nvPr>
            <p:ph type="title"/>
          </p:nvPr>
        </p:nvSpPr>
        <p:spPr/>
        <p:txBody>
          <a:bodyPr/>
          <a:lstStyle/>
          <a:p>
            <a:r>
              <a:rPr lang="en-US" altLang="en-US" dirty="0"/>
              <a:t>Chronic infections…</a:t>
            </a:r>
          </a:p>
        </p:txBody>
      </p:sp>
      <p:sp>
        <p:nvSpPr>
          <p:cNvPr id="50178" name="Rectangle 3">
            <a:extLst>
              <a:ext uri="{FF2B5EF4-FFF2-40B4-BE49-F238E27FC236}">
                <a16:creationId xmlns:a16="http://schemas.microsoft.com/office/drawing/2014/main" id="{6CD177F1-FC4A-BC4B-8243-FC410D269931}"/>
              </a:ext>
            </a:extLst>
          </p:cNvPr>
          <p:cNvSpPr>
            <a:spLocks noGrp="1"/>
          </p:cNvSpPr>
          <p:nvPr>
            <p:ph type="body" idx="1"/>
          </p:nvPr>
        </p:nvSpPr>
        <p:spPr/>
        <p:txBody>
          <a:bodyPr/>
          <a:lstStyle/>
          <a:p>
            <a:r>
              <a:rPr lang="en-US" altLang="en-US" dirty="0"/>
              <a:t>Call in immune system cells to the damaged tissue.</a:t>
            </a:r>
          </a:p>
          <a:p>
            <a:r>
              <a:rPr lang="en-US" altLang="en-US" dirty="0"/>
              <a:t>Visible with PATHOLOGY techniques.</a:t>
            </a:r>
          </a:p>
          <a:p>
            <a:endParaRPr lang="en-US" altLang="en-US" dirty="0"/>
          </a:p>
          <a:p>
            <a:r>
              <a:rPr lang="en-US" altLang="en-US" dirty="0"/>
              <a:t>Hepatitis B and C viruses---example</a:t>
            </a:r>
          </a:p>
          <a:p>
            <a:pPr marL="457200" lvl="1" indent="0">
              <a:buFont typeface="Arial" panose="020B0604020202020204" pitchFamily="34" charset="0"/>
              <a:buNone/>
            </a:pPr>
            <a:endParaRPr lang="en-US" altLang="en-US" dirty="0"/>
          </a:p>
        </p:txBody>
      </p:sp>
    </p:spTree>
    <p:extLst>
      <p:ext uri="{BB962C8B-B14F-4D97-AF65-F5344CB8AC3E}">
        <p14:creationId xmlns:p14="http://schemas.microsoft.com/office/powerpoint/2010/main" val="94694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B91782E-C32D-0B40-9709-BCEA6A7C5340}"/>
              </a:ext>
            </a:extLst>
          </p:cNvPr>
          <p:cNvSpPr>
            <a:spLocks noGrp="1"/>
          </p:cNvSpPr>
          <p:nvPr>
            <p:ph type="title"/>
          </p:nvPr>
        </p:nvSpPr>
        <p:spPr/>
        <p:txBody>
          <a:bodyPr>
            <a:normAutofit fontScale="90000"/>
          </a:bodyPr>
          <a:lstStyle/>
          <a:p>
            <a:pPr>
              <a:defRPr/>
            </a:pPr>
            <a:r>
              <a:rPr lang="en-US" sz="3600"/>
              <a:t>Historically what kinds of experiments have identified carcinogens?</a:t>
            </a:r>
          </a:p>
        </p:txBody>
      </p:sp>
      <p:sp>
        <p:nvSpPr>
          <p:cNvPr id="33794" name="Content Placeholder 2">
            <a:extLst>
              <a:ext uri="{FF2B5EF4-FFF2-40B4-BE49-F238E27FC236}">
                <a16:creationId xmlns:a16="http://schemas.microsoft.com/office/drawing/2014/main" id="{FCA4B28D-1703-B747-B6B0-F6FAF31E4806}"/>
              </a:ext>
            </a:extLst>
          </p:cNvPr>
          <p:cNvSpPr>
            <a:spLocks noGrp="1"/>
          </p:cNvSpPr>
          <p:nvPr>
            <p:ph idx="1"/>
          </p:nvPr>
        </p:nvSpPr>
        <p:spPr/>
        <p:txBody>
          <a:bodyPr/>
          <a:lstStyle/>
          <a:p>
            <a:r>
              <a:rPr lang="en-US" altLang="en-US"/>
              <a:t>Animal testing (exposing animals to suspected carcinogens---monitoring cancer incidence)</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1186154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1DA998CB-5E35-884F-A4A9-E28D1E2B15A8}"/>
              </a:ext>
            </a:extLst>
          </p:cNvPr>
          <p:cNvSpPr>
            <a:spLocks noGrp="1"/>
          </p:cNvSpPr>
          <p:nvPr>
            <p:ph type="title"/>
          </p:nvPr>
        </p:nvSpPr>
        <p:spPr/>
        <p:txBody>
          <a:bodyPr/>
          <a:lstStyle/>
          <a:p>
            <a:r>
              <a:rPr lang="en-US" altLang="en-US" sz="3200" b="1"/>
              <a:t>We owe our lives to animals/animal testing</a:t>
            </a:r>
            <a:r>
              <a:rPr lang="en-US" altLang="en-US" sz="3200"/>
              <a:t>.</a:t>
            </a:r>
            <a:br>
              <a:rPr lang="en-US" altLang="en-US" sz="3200"/>
            </a:br>
            <a:endParaRPr lang="en-US" altLang="en-US" sz="3200"/>
          </a:p>
        </p:txBody>
      </p:sp>
      <p:sp>
        <p:nvSpPr>
          <p:cNvPr id="34818" name="Content Placeholder 2">
            <a:extLst>
              <a:ext uri="{FF2B5EF4-FFF2-40B4-BE49-F238E27FC236}">
                <a16:creationId xmlns:a16="http://schemas.microsoft.com/office/drawing/2014/main" id="{5B5DB434-BBD5-7348-A07E-411FBB48C89B}"/>
              </a:ext>
            </a:extLst>
          </p:cNvPr>
          <p:cNvSpPr>
            <a:spLocks noGrp="1"/>
          </p:cNvSpPr>
          <p:nvPr>
            <p:ph idx="1"/>
          </p:nvPr>
        </p:nvSpPr>
        <p:spPr/>
        <p:txBody>
          <a:bodyPr/>
          <a:lstStyle/>
          <a:p>
            <a:pPr lvl="1">
              <a:buFont typeface="Arial" panose="020B0604020202020204" pitchFamily="34" charset="0"/>
              <a:buNone/>
            </a:pPr>
            <a:r>
              <a:rPr lang="en-US" altLang="en-US" sz="3200"/>
              <a:t>Allows tightest types of controls possible</a:t>
            </a:r>
          </a:p>
          <a:p>
            <a:pPr lvl="4"/>
            <a:r>
              <a:rPr lang="en-US" altLang="en-US" sz="3200"/>
              <a:t>Environmental controls (test groups and control groups, kept side by side—same food, temp, lighting)</a:t>
            </a:r>
          </a:p>
          <a:p>
            <a:pPr lvl="4"/>
            <a:r>
              <a:rPr lang="en-US" altLang="en-US" sz="3200"/>
              <a:t>Genetic controls---most animal tests now utilize genetically identical  or specifically altered organisms.</a:t>
            </a:r>
          </a:p>
          <a:p>
            <a:endParaRPr lang="en-US" altLang="en-US"/>
          </a:p>
        </p:txBody>
      </p:sp>
    </p:spTree>
    <p:extLst>
      <p:ext uri="{BB962C8B-B14F-4D97-AF65-F5344CB8AC3E}">
        <p14:creationId xmlns:p14="http://schemas.microsoft.com/office/powerpoint/2010/main" val="199152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BEFFE9BF-4784-944A-8032-C7CCEB12F4F2}"/>
              </a:ext>
            </a:extLst>
          </p:cNvPr>
          <p:cNvSpPr>
            <a:spLocks noGrp="1"/>
          </p:cNvSpPr>
          <p:nvPr>
            <p:ph type="title"/>
          </p:nvPr>
        </p:nvSpPr>
        <p:spPr/>
        <p:txBody>
          <a:bodyPr>
            <a:normAutofit fontScale="90000"/>
          </a:bodyPr>
          <a:lstStyle/>
          <a:p>
            <a:pPr>
              <a:defRPr/>
            </a:pPr>
            <a:r>
              <a:rPr lang="en-US" sz="4000"/>
              <a:t>Carcinogens--What kinds of experiments?</a:t>
            </a:r>
          </a:p>
        </p:txBody>
      </p:sp>
      <p:sp>
        <p:nvSpPr>
          <p:cNvPr id="35842" name="Rectangle 3">
            <a:extLst>
              <a:ext uri="{FF2B5EF4-FFF2-40B4-BE49-F238E27FC236}">
                <a16:creationId xmlns:a16="http://schemas.microsoft.com/office/drawing/2014/main" id="{7F12A4DA-090C-D843-B6AE-D3C189B088A7}"/>
              </a:ext>
            </a:extLst>
          </p:cNvPr>
          <p:cNvSpPr>
            <a:spLocks noGrp="1"/>
          </p:cNvSpPr>
          <p:nvPr>
            <p:ph type="body" idx="1"/>
          </p:nvPr>
        </p:nvSpPr>
        <p:spPr/>
        <p:txBody>
          <a:bodyPr/>
          <a:lstStyle/>
          <a:p>
            <a:r>
              <a:rPr lang="en-US" altLang="en-US"/>
              <a:t>1915  a Japanese scientist, Katsusaburo Yamagiwa, was the first to induce cancer in an animal (rabbit) by painting coal tars on rabbit’s ears.  Induced  skin carcinoma.</a:t>
            </a:r>
          </a:p>
        </p:txBody>
      </p:sp>
    </p:spTree>
    <p:extLst>
      <p:ext uri="{BB962C8B-B14F-4D97-AF65-F5344CB8AC3E}">
        <p14:creationId xmlns:p14="http://schemas.microsoft.com/office/powerpoint/2010/main" val="3238131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figure 2-21b">
            <a:extLst>
              <a:ext uri="{FF2B5EF4-FFF2-40B4-BE49-F238E27FC236}">
                <a16:creationId xmlns:a16="http://schemas.microsoft.com/office/drawing/2014/main" id="{C95A58AC-D5E5-2241-81BF-669DF5079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81000"/>
            <a:ext cx="3576638"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3">
            <a:extLst>
              <a:ext uri="{FF2B5EF4-FFF2-40B4-BE49-F238E27FC236}">
                <a16:creationId xmlns:a16="http://schemas.microsoft.com/office/drawing/2014/main" id="{A633A095-07B5-6844-8CB6-0F9C1DB214D7}"/>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100">
                <a:ea typeface="ヒラギノ角ゴ Pro W3" panose="020B0300000000000000" pitchFamily="34" charset="-128"/>
              </a:rPr>
              <a:t>Figure 2.21b </a:t>
            </a:r>
            <a:r>
              <a:rPr lang="en-US" altLang="en-US" sz="1100" i="1">
                <a:ea typeface="ヒラギノ角ゴ Pro W3" panose="020B0300000000000000" pitchFamily="34" charset="-128"/>
              </a:rPr>
              <a:t> The Biology of Cancer</a:t>
            </a:r>
            <a:r>
              <a:rPr lang="en-US" altLang="en-US" sz="1100">
                <a:ea typeface="ヒラギノ角ゴ Pro W3" panose="020B0300000000000000" pitchFamily="34" charset="-128"/>
              </a:rPr>
              <a:t> (© Garland Science 2007)</a:t>
            </a:r>
          </a:p>
        </p:txBody>
      </p:sp>
    </p:spTree>
    <p:extLst>
      <p:ext uri="{BB962C8B-B14F-4D97-AF65-F5344CB8AC3E}">
        <p14:creationId xmlns:p14="http://schemas.microsoft.com/office/powerpoint/2010/main" val="2387770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369F3A95-6394-D04A-B7FE-365740ACB17E}"/>
              </a:ext>
            </a:extLst>
          </p:cNvPr>
          <p:cNvSpPr>
            <a:spLocks noGrp="1"/>
          </p:cNvSpPr>
          <p:nvPr>
            <p:ph type="title"/>
          </p:nvPr>
        </p:nvSpPr>
        <p:spPr/>
        <p:txBody>
          <a:bodyPr/>
          <a:lstStyle/>
          <a:p>
            <a:r>
              <a:rPr lang="en-US" altLang="en-US"/>
              <a:t>Using animals…</a:t>
            </a:r>
          </a:p>
        </p:txBody>
      </p:sp>
      <p:sp>
        <p:nvSpPr>
          <p:cNvPr id="38914" name="Rectangle 3">
            <a:extLst>
              <a:ext uri="{FF2B5EF4-FFF2-40B4-BE49-F238E27FC236}">
                <a16:creationId xmlns:a16="http://schemas.microsoft.com/office/drawing/2014/main" id="{199AF3B3-6157-C244-9137-2C99337751DA}"/>
              </a:ext>
            </a:extLst>
          </p:cNvPr>
          <p:cNvSpPr>
            <a:spLocks noGrp="1"/>
          </p:cNvSpPr>
          <p:nvPr>
            <p:ph type="body" idx="1"/>
          </p:nvPr>
        </p:nvSpPr>
        <p:spPr/>
        <p:txBody>
          <a:bodyPr/>
          <a:lstStyle/>
          <a:p>
            <a:r>
              <a:rPr lang="en-US" altLang="en-US"/>
              <a:t>Exposure to potential carcinogens in:</a:t>
            </a:r>
          </a:p>
          <a:p>
            <a:pPr lvl="1"/>
            <a:r>
              <a:rPr lang="en-US" altLang="en-US"/>
              <a:t>Food</a:t>
            </a:r>
          </a:p>
          <a:p>
            <a:pPr lvl="1"/>
            <a:r>
              <a:rPr lang="en-US" altLang="en-US"/>
              <a:t>Water</a:t>
            </a:r>
          </a:p>
          <a:p>
            <a:pPr lvl="1"/>
            <a:r>
              <a:rPr lang="en-US" altLang="en-US"/>
              <a:t>Air</a:t>
            </a:r>
          </a:p>
          <a:p>
            <a:pPr lvl="1"/>
            <a:r>
              <a:rPr lang="en-US" altLang="en-US"/>
              <a:t>By injection</a:t>
            </a:r>
          </a:p>
        </p:txBody>
      </p:sp>
    </p:spTree>
    <p:extLst>
      <p:ext uri="{BB962C8B-B14F-4D97-AF65-F5344CB8AC3E}">
        <p14:creationId xmlns:p14="http://schemas.microsoft.com/office/powerpoint/2010/main" val="1089533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57E5F9E-2A8B-2A4B-8759-48573007E363}"/>
              </a:ext>
            </a:extLst>
          </p:cNvPr>
          <p:cNvSpPr>
            <a:spLocks noGrp="1"/>
          </p:cNvSpPr>
          <p:nvPr>
            <p:ph type="title"/>
          </p:nvPr>
        </p:nvSpPr>
        <p:spPr/>
        <p:txBody>
          <a:bodyPr/>
          <a:lstStyle/>
          <a:p>
            <a:r>
              <a:rPr lang="en-US" altLang="en-US"/>
              <a:t>Protection of animals</a:t>
            </a:r>
          </a:p>
        </p:txBody>
      </p:sp>
      <p:sp>
        <p:nvSpPr>
          <p:cNvPr id="39938" name="Rectangle 3">
            <a:extLst>
              <a:ext uri="{FF2B5EF4-FFF2-40B4-BE49-F238E27FC236}">
                <a16:creationId xmlns:a16="http://schemas.microsoft.com/office/drawing/2014/main" id="{90FACE30-C66B-424C-AAA6-67F9764FF343}"/>
              </a:ext>
            </a:extLst>
          </p:cNvPr>
          <p:cNvSpPr>
            <a:spLocks noGrp="1"/>
          </p:cNvSpPr>
          <p:nvPr>
            <p:ph type="body" idx="1"/>
          </p:nvPr>
        </p:nvSpPr>
        <p:spPr/>
        <p:txBody>
          <a:bodyPr/>
          <a:lstStyle/>
          <a:p>
            <a:r>
              <a:rPr lang="en-US" altLang="en-US"/>
              <a:t>Today all federally funded research using animals is under strict guidelines to limit discomfort of the animal subjects.</a:t>
            </a:r>
          </a:p>
          <a:p>
            <a:endParaRPr lang="en-US" altLang="en-US"/>
          </a:p>
          <a:p>
            <a:r>
              <a:rPr lang="en-US" altLang="en-US"/>
              <a:t>All proposed research must be reviewed and approved by an Institutional Animal Use and Care Committee  (IACUC)</a:t>
            </a:r>
          </a:p>
        </p:txBody>
      </p:sp>
    </p:spTree>
    <p:extLst>
      <p:ext uri="{BB962C8B-B14F-4D97-AF65-F5344CB8AC3E}">
        <p14:creationId xmlns:p14="http://schemas.microsoft.com/office/powerpoint/2010/main" val="3860569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248F6EE5-49D2-214D-8517-39C29282982D}"/>
              </a:ext>
            </a:extLst>
          </p:cNvPr>
          <p:cNvSpPr>
            <a:spLocks noGrp="1"/>
          </p:cNvSpPr>
          <p:nvPr>
            <p:ph type="title"/>
          </p:nvPr>
        </p:nvSpPr>
        <p:spPr/>
        <p:txBody>
          <a:bodyPr/>
          <a:lstStyle/>
          <a:p>
            <a:endParaRPr lang="en-US" altLang="en-US"/>
          </a:p>
        </p:txBody>
      </p:sp>
      <p:sp>
        <p:nvSpPr>
          <p:cNvPr id="40962" name="Rectangle 3">
            <a:extLst>
              <a:ext uri="{FF2B5EF4-FFF2-40B4-BE49-F238E27FC236}">
                <a16:creationId xmlns:a16="http://schemas.microsoft.com/office/drawing/2014/main" id="{EE9088E3-3E8E-054C-B845-772D94EC8D4F}"/>
              </a:ext>
            </a:extLst>
          </p:cNvPr>
          <p:cNvSpPr>
            <a:spLocks noGrp="1"/>
          </p:cNvSpPr>
          <p:nvPr>
            <p:ph type="body" idx="1"/>
          </p:nvPr>
        </p:nvSpPr>
        <p:spPr/>
        <p:txBody>
          <a:bodyPr/>
          <a:lstStyle/>
          <a:p>
            <a:r>
              <a:rPr lang="en-US" altLang="en-US"/>
              <a:t>Before grant proposals are considered, the institution must show they have established an IACUC.</a:t>
            </a:r>
          </a:p>
          <a:p>
            <a:endParaRPr lang="en-US" altLang="en-US"/>
          </a:p>
          <a:p>
            <a:r>
              <a:rPr lang="en-US" altLang="en-US"/>
              <a:t>Yearly reports from each institution are submitted to the federal IACUC organization, part of the US Department of Agriculture. USDA</a:t>
            </a:r>
          </a:p>
        </p:txBody>
      </p:sp>
    </p:spTree>
    <p:extLst>
      <p:ext uri="{BB962C8B-B14F-4D97-AF65-F5344CB8AC3E}">
        <p14:creationId xmlns:p14="http://schemas.microsoft.com/office/powerpoint/2010/main" val="2784321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01ECB17-8845-CF40-B16F-4C15D6BCFA20}"/>
              </a:ext>
            </a:extLst>
          </p:cNvPr>
          <p:cNvSpPr>
            <a:spLocks noGrp="1"/>
          </p:cNvSpPr>
          <p:nvPr>
            <p:ph type="title"/>
          </p:nvPr>
        </p:nvSpPr>
        <p:spPr/>
        <p:txBody>
          <a:bodyPr/>
          <a:lstStyle/>
          <a:p>
            <a:r>
              <a:rPr lang="en-US" altLang="en-US"/>
              <a:t>What is considered?</a:t>
            </a:r>
          </a:p>
        </p:txBody>
      </p:sp>
      <p:sp>
        <p:nvSpPr>
          <p:cNvPr id="41986" name="Rectangle 3">
            <a:extLst>
              <a:ext uri="{FF2B5EF4-FFF2-40B4-BE49-F238E27FC236}">
                <a16:creationId xmlns:a16="http://schemas.microsoft.com/office/drawing/2014/main" id="{C64FFC40-096C-D14A-87B8-D99571D68C40}"/>
              </a:ext>
            </a:extLst>
          </p:cNvPr>
          <p:cNvSpPr>
            <a:spLocks noGrp="1"/>
          </p:cNvSpPr>
          <p:nvPr>
            <p:ph type="body" idx="1"/>
          </p:nvPr>
        </p:nvSpPr>
        <p:spPr/>
        <p:txBody>
          <a:bodyPr/>
          <a:lstStyle/>
          <a:p>
            <a:r>
              <a:rPr lang="en-US" altLang="en-US"/>
              <a:t>Exposure to pain (how much, what kind, how long)</a:t>
            </a:r>
          </a:p>
          <a:p>
            <a:r>
              <a:rPr lang="en-US" altLang="en-US"/>
              <a:t>End point--duration</a:t>
            </a:r>
          </a:p>
          <a:p>
            <a:r>
              <a:rPr lang="en-US" altLang="en-US"/>
              <a:t>Surgery</a:t>
            </a:r>
          </a:p>
          <a:p>
            <a:r>
              <a:rPr lang="en-US" altLang="en-US"/>
              <a:t>Euthanasia</a:t>
            </a:r>
          </a:p>
          <a:p>
            <a:r>
              <a:rPr lang="en-US" altLang="en-US"/>
              <a:t>Number of animals needed for the study</a:t>
            </a:r>
          </a:p>
          <a:p>
            <a:endParaRPr lang="en-US" altLang="en-US"/>
          </a:p>
        </p:txBody>
      </p:sp>
    </p:spTree>
    <p:extLst>
      <p:ext uri="{BB962C8B-B14F-4D97-AF65-F5344CB8AC3E}">
        <p14:creationId xmlns:p14="http://schemas.microsoft.com/office/powerpoint/2010/main" val="864422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4639F16D-3DF7-7B4C-8DAD-1D0259346569}"/>
              </a:ext>
            </a:extLst>
          </p:cNvPr>
          <p:cNvSpPr>
            <a:spLocks noGrp="1"/>
          </p:cNvSpPr>
          <p:nvPr>
            <p:ph type="title"/>
          </p:nvPr>
        </p:nvSpPr>
        <p:spPr/>
        <p:txBody>
          <a:bodyPr/>
          <a:lstStyle/>
          <a:p>
            <a:endParaRPr lang="en-US" altLang="en-US"/>
          </a:p>
        </p:txBody>
      </p:sp>
      <p:sp>
        <p:nvSpPr>
          <p:cNvPr id="43010" name="Rectangle 3">
            <a:extLst>
              <a:ext uri="{FF2B5EF4-FFF2-40B4-BE49-F238E27FC236}">
                <a16:creationId xmlns:a16="http://schemas.microsoft.com/office/drawing/2014/main" id="{FB306322-E634-B24D-8275-10A933DD4FF0}"/>
              </a:ext>
            </a:extLst>
          </p:cNvPr>
          <p:cNvSpPr>
            <a:spLocks noGrp="1"/>
          </p:cNvSpPr>
          <p:nvPr>
            <p:ph type="body" idx="1"/>
          </p:nvPr>
        </p:nvSpPr>
        <p:spPr/>
        <p:txBody>
          <a:bodyPr/>
          <a:lstStyle/>
          <a:p>
            <a:r>
              <a:rPr lang="en-US" altLang="en-US"/>
              <a:t>The IACUC’s job is to decide whether the proposed experiments are important enough to use animals at all, and if so, if the number of animals needed is appropriate.</a:t>
            </a:r>
          </a:p>
          <a:p>
            <a:endParaRPr lang="en-US" altLang="en-US"/>
          </a:p>
          <a:p>
            <a:r>
              <a:rPr lang="en-US" altLang="en-US"/>
              <a:t>The IACUC must decide whether the exposure to pain/discomfort is warranted. </a:t>
            </a:r>
          </a:p>
        </p:txBody>
      </p:sp>
    </p:spTree>
    <p:extLst>
      <p:ext uri="{BB962C8B-B14F-4D97-AF65-F5344CB8AC3E}">
        <p14:creationId xmlns:p14="http://schemas.microsoft.com/office/powerpoint/2010/main" val="3501404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43EA4CF-BFB6-5E48-954C-27E98A47CE77}"/>
              </a:ext>
            </a:extLst>
          </p:cNvPr>
          <p:cNvSpPr>
            <a:spLocks noGrp="1"/>
          </p:cNvSpPr>
          <p:nvPr>
            <p:ph type="title"/>
          </p:nvPr>
        </p:nvSpPr>
        <p:spPr/>
        <p:txBody>
          <a:bodyPr/>
          <a:lstStyle/>
          <a:p>
            <a:endParaRPr lang="en-US" altLang="en-US"/>
          </a:p>
        </p:txBody>
      </p:sp>
      <p:sp>
        <p:nvSpPr>
          <p:cNvPr id="44034" name="Rectangle 3">
            <a:extLst>
              <a:ext uri="{FF2B5EF4-FFF2-40B4-BE49-F238E27FC236}">
                <a16:creationId xmlns:a16="http://schemas.microsoft.com/office/drawing/2014/main" id="{AD3D911F-392F-3F4B-BFA6-4CD63FE284F1}"/>
              </a:ext>
            </a:extLst>
          </p:cNvPr>
          <p:cNvSpPr>
            <a:spLocks noGrp="1"/>
          </p:cNvSpPr>
          <p:nvPr>
            <p:ph type="body" idx="1"/>
          </p:nvPr>
        </p:nvSpPr>
        <p:spPr/>
        <p:txBody>
          <a:bodyPr/>
          <a:lstStyle/>
          <a:p>
            <a:r>
              <a:rPr lang="en-US" altLang="en-US"/>
              <a:t>The IACUC is made of individuals from the scientists institution and community. It is a self-regulating organization. </a:t>
            </a:r>
          </a:p>
          <a:p>
            <a:pPr lvl="1">
              <a:buFont typeface="Arial" panose="020B0604020202020204" pitchFamily="34" charset="0"/>
              <a:buNone/>
            </a:pPr>
            <a:r>
              <a:rPr lang="en-US" altLang="en-US"/>
              <a:t>Committee make-up</a:t>
            </a:r>
          </a:p>
          <a:p>
            <a:pPr lvl="1"/>
            <a:r>
              <a:rPr lang="en-US" altLang="en-US"/>
              <a:t>	Scientists</a:t>
            </a:r>
          </a:p>
          <a:p>
            <a:pPr lvl="1"/>
            <a:r>
              <a:rPr lang="en-US" altLang="en-US"/>
              <a:t>	Nonscientists (from the institution)</a:t>
            </a:r>
          </a:p>
          <a:p>
            <a:pPr lvl="1"/>
            <a:r>
              <a:rPr lang="en-US" altLang="en-US"/>
              <a:t>	Non-scientists (from outside the institution)</a:t>
            </a:r>
          </a:p>
          <a:p>
            <a:pPr lvl="1"/>
            <a:r>
              <a:rPr lang="en-US" altLang="en-US"/>
              <a:t>	Veterinarian</a:t>
            </a:r>
          </a:p>
        </p:txBody>
      </p:sp>
    </p:spTree>
    <p:extLst>
      <p:ext uri="{BB962C8B-B14F-4D97-AF65-F5344CB8AC3E}">
        <p14:creationId xmlns:p14="http://schemas.microsoft.com/office/powerpoint/2010/main" val="423380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figure 11-35b">
            <a:extLst>
              <a:ext uri="{FF2B5EF4-FFF2-40B4-BE49-F238E27FC236}">
                <a16:creationId xmlns:a16="http://schemas.microsoft.com/office/drawing/2014/main" id="{4ABFE6DC-D8D1-484E-BB10-FAAB7A26C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52400"/>
            <a:ext cx="8531225"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 Box 3">
            <a:extLst>
              <a:ext uri="{FF2B5EF4-FFF2-40B4-BE49-F238E27FC236}">
                <a16:creationId xmlns:a16="http://schemas.microsoft.com/office/drawing/2014/main" id="{51D798B1-9B87-FE46-AB39-687BC78157C2}"/>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100">
                <a:ea typeface="ヒラギノ角ゴ Pro W3" panose="020B0300000000000000" pitchFamily="34" charset="-128"/>
              </a:rPr>
              <a:t>Figure 11.35b </a:t>
            </a:r>
            <a:r>
              <a:rPr lang="en-US" altLang="en-US" sz="1100" i="1">
                <a:ea typeface="ヒラギノ角ゴ Pro W3" panose="020B0300000000000000" pitchFamily="34" charset="-128"/>
              </a:rPr>
              <a:t> The Biology of Cancer</a:t>
            </a:r>
            <a:r>
              <a:rPr lang="en-US" altLang="en-US" sz="1100">
                <a:ea typeface="ヒラギノ角ゴ Pro W3" panose="020B0300000000000000" pitchFamily="34" charset="-128"/>
              </a:rPr>
              <a:t> (© Garland Science 2007)</a:t>
            </a:r>
          </a:p>
        </p:txBody>
      </p:sp>
      <p:sp>
        <p:nvSpPr>
          <p:cNvPr id="53251" name="Text Box 5">
            <a:extLst>
              <a:ext uri="{FF2B5EF4-FFF2-40B4-BE49-F238E27FC236}">
                <a16:creationId xmlns:a16="http://schemas.microsoft.com/office/drawing/2014/main" id="{15AA1EF3-701F-154A-B079-7783C029FBF4}"/>
              </a:ext>
            </a:extLst>
          </p:cNvPr>
          <p:cNvSpPr txBox="1">
            <a:spLocks noChangeArrowheads="1"/>
          </p:cNvSpPr>
          <p:nvPr/>
        </p:nvSpPr>
        <p:spPr bwMode="auto">
          <a:xfrm>
            <a:off x="457200" y="685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Hepatocytes</a:t>
            </a:r>
          </a:p>
        </p:txBody>
      </p:sp>
      <p:sp>
        <p:nvSpPr>
          <p:cNvPr id="53252" name="Freeform 6">
            <a:extLst>
              <a:ext uri="{FF2B5EF4-FFF2-40B4-BE49-F238E27FC236}">
                <a16:creationId xmlns:a16="http://schemas.microsoft.com/office/drawing/2014/main" id="{04B8786B-B2CF-2C4A-9D47-12222096322F}"/>
              </a:ext>
            </a:extLst>
          </p:cNvPr>
          <p:cNvSpPr>
            <a:spLocks/>
          </p:cNvSpPr>
          <p:nvPr/>
        </p:nvSpPr>
        <p:spPr bwMode="auto">
          <a:xfrm>
            <a:off x="209550" y="225425"/>
            <a:ext cx="4498975" cy="5408613"/>
          </a:xfrm>
          <a:custGeom>
            <a:avLst/>
            <a:gdLst>
              <a:gd name="T0" fmla="*/ 194 w 2834"/>
              <a:gd name="T1" fmla="*/ 760 h 3407"/>
              <a:gd name="T2" fmla="*/ 93 w 2834"/>
              <a:gd name="T3" fmla="*/ 1010 h 3407"/>
              <a:gd name="T4" fmla="*/ 135 w 2834"/>
              <a:gd name="T5" fmla="*/ 2229 h 3407"/>
              <a:gd name="T6" fmla="*/ 77 w 2834"/>
              <a:gd name="T7" fmla="*/ 2596 h 3407"/>
              <a:gd name="T8" fmla="*/ 152 w 2834"/>
              <a:gd name="T9" fmla="*/ 2913 h 3407"/>
              <a:gd name="T10" fmla="*/ 277 w 2834"/>
              <a:gd name="T11" fmla="*/ 3047 h 3407"/>
              <a:gd name="T12" fmla="*/ 745 w 2834"/>
              <a:gd name="T13" fmla="*/ 3281 h 3407"/>
              <a:gd name="T14" fmla="*/ 953 w 2834"/>
              <a:gd name="T15" fmla="*/ 3347 h 3407"/>
              <a:gd name="T16" fmla="*/ 1721 w 2834"/>
              <a:gd name="T17" fmla="*/ 3406 h 3407"/>
              <a:gd name="T18" fmla="*/ 2022 w 2834"/>
              <a:gd name="T19" fmla="*/ 3364 h 3407"/>
              <a:gd name="T20" fmla="*/ 2531 w 2834"/>
              <a:gd name="T21" fmla="*/ 3222 h 3407"/>
              <a:gd name="T22" fmla="*/ 2665 w 2834"/>
              <a:gd name="T23" fmla="*/ 3047 h 3407"/>
              <a:gd name="T24" fmla="*/ 2556 w 2834"/>
              <a:gd name="T25" fmla="*/ 2513 h 3407"/>
              <a:gd name="T26" fmla="*/ 2431 w 2834"/>
              <a:gd name="T27" fmla="*/ 2212 h 3407"/>
              <a:gd name="T28" fmla="*/ 2473 w 2834"/>
              <a:gd name="T29" fmla="*/ 2037 h 3407"/>
              <a:gd name="T30" fmla="*/ 2623 w 2834"/>
              <a:gd name="T31" fmla="*/ 1761 h 3407"/>
              <a:gd name="T32" fmla="*/ 2723 w 2834"/>
              <a:gd name="T33" fmla="*/ 1503 h 3407"/>
              <a:gd name="T34" fmla="*/ 2756 w 2834"/>
              <a:gd name="T35" fmla="*/ 993 h 3407"/>
              <a:gd name="T36" fmla="*/ 2639 w 2834"/>
              <a:gd name="T37" fmla="*/ 551 h 3407"/>
              <a:gd name="T38" fmla="*/ 2564 w 2834"/>
              <a:gd name="T39" fmla="*/ 225 h 3407"/>
              <a:gd name="T40" fmla="*/ 2339 w 2834"/>
              <a:gd name="T41" fmla="*/ 0 h 3407"/>
              <a:gd name="T42" fmla="*/ 1955 w 2834"/>
              <a:gd name="T43" fmla="*/ 100 h 3407"/>
              <a:gd name="T44" fmla="*/ 1805 w 2834"/>
              <a:gd name="T45" fmla="*/ 275 h 3407"/>
              <a:gd name="T46" fmla="*/ 1780 w 2834"/>
              <a:gd name="T47" fmla="*/ 626 h 3407"/>
              <a:gd name="T48" fmla="*/ 1821 w 2834"/>
              <a:gd name="T49" fmla="*/ 751 h 3407"/>
              <a:gd name="T50" fmla="*/ 1930 w 2834"/>
              <a:gd name="T51" fmla="*/ 977 h 3407"/>
              <a:gd name="T52" fmla="*/ 1863 w 2834"/>
              <a:gd name="T53" fmla="*/ 1536 h 3407"/>
              <a:gd name="T54" fmla="*/ 1421 w 2834"/>
              <a:gd name="T55" fmla="*/ 1753 h 3407"/>
              <a:gd name="T56" fmla="*/ 786 w 2834"/>
              <a:gd name="T57" fmla="*/ 1553 h 3407"/>
              <a:gd name="T58" fmla="*/ 636 w 2834"/>
              <a:gd name="T59" fmla="*/ 1244 h 3407"/>
              <a:gd name="T60" fmla="*/ 361 w 2834"/>
              <a:gd name="T61" fmla="*/ 726 h 3407"/>
              <a:gd name="T62" fmla="*/ 252 w 2834"/>
              <a:gd name="T63" fmla="*/ 751 h 3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34" h="3407">
                <a:moveTo>
                  <a:pt x="252" y="751"/>
                </a:moveTo>
                <a:cubicBezTo>
                  <a:pt x="233" y="754"/>
                  <a:pt x="212" y="753"/>
                  <a:pt x="194" y="760"/>
                </a:cubicBezTo>
                <a:cubicBezTo>
                  <a:pt x="153" y="777"/>
                  <a:pt x="146" y="848"/>
                  <a:pt x="102" y="876"/>
                </a:cubicBezTo>
                <a:cubicBezTo>
                  <a:pt x="82" y="932"/>
                  <a:pt x="86" y="938"/>
                  <a:pt x="93" y="1010"/>
                </a:cubicBezTo>
                <a:cubicBezTo>
                  <a:pt x="96" y="1177"/>
                  <a:pt x="100" y="1344"/>
                  <a:pt x="102" y="1511"/>
                </a:cubicBezTo>
                <a:cubicBezTo>
                  <a:pt x="106" y="1751"/>
                  <a:pt x="0" y="2031"/>
                  <a:pt x="135" y="2229"/>
                </a:cubicBezTo>
                <a:cubicBezTo>
                  <a:pt x="128" y="2332"/>
                  <a:pt x="143" y="2440"/>
                  <a:pt x="110" y="2538"/>
                </a:cubicBezTo>
                <a:cubicBezTo>
                  <a:pt x="98" y="2573"/>
                  <a:pt x="92" y="2566"/>
                  <a:pt x="77" y="2596"/>
                </a:cubicBezTo>
                <a:cubicBezTo>
                  <a:pt x="51" y="2648"/>
                  <a:pt x="37" y="2701"/>
                  <a:pt x="18" y="2755"/>
                </a:cubicBezTo>
                <a:cubicBezTo>
                  <a:pt x="35" y="2832"/>
                  <a:pt x="74" y="2888"/>
                  <a:pt x="152" y="2913"/>
                </a:cubicBezTo>
                <a:cubicBezTo>
                  <a:pt x="168" y="2937"/>
                  <a:pt x="191" y="3008"/>
                  <a:pt x="210" y="3022"/>
                </a:cubicBezTo>
                <a:cubicBezTo>
                  <a:pt x="221" y="3030"/>
                  <a:pt x="261" y="3042"/>
                  <a:pt x="277" y="3047"/>
                </a:cubicBezTo>
                <a:cubicBezTo>
                  <a:pt x="334" y="3104"/>
                  <a:pt x="489" y="3120"/>
                  <a:pt x="569" y="3130"/>
                </a:cubicBezTo>
                <a:cubicBezTo>
                  <a:pt x="597" y="3186"/>
                  <a:pt x="680" y="3263"/>
                  <a:pt x="745" y="3281"/>
                </a:cubicBezTo>
                <a:cubicBezTo>
                  <a:pt x="783" y="3292"/>
                  <a:pt x="823" y="3294"/>
                  <a:pt x="861" y="3306"/>
                </a:cubicBezTo>
                <a:cubicBezTo>
                  <a:pt x="910" y="3322"/>
                  <a:pt x="878" y="3310"/>
                  <a:pt x="953" y="3347"/>
                </a:cubicBezTo>
                <a:cubicBezTo>
                  <a:pt x="1022" y="3381"/>
                  <a:pt x="1217" y="3394"/>
                  <a:pt x="1295" y="3397"/>
                </a:cubicBezTo>
                <a:cubicBezTo>
                  <a:pt x="1437" y="3402"/>
                  <a:pt x="1579" y="3403"/>
                  <a:pt x="1721" y="3406"/>
                </a:cubicBezTo>
                <a:cubicBezTo>
                  <a:pt x="1746" y="3405"/>
                  <a:pt x="1885" y="3407"/>
                  <a:pt x="1947" y="3389"/>
                </a:cubicBezTo>
                <a:cubicBezTo>
                  <a:pt x="1972" y="3382"/>
                  <a:pt x="1996" y="3369"/>
                  <a:pt x="2022" y="3364"/>
                </a:cubicBezTo>
                <a:cubicBezTo>
                  <a:pt x="2077" y="3354"/>
                  <a:pt x="2189" y="3347"/>
                  <a:pt x="2189" y="3347"/>
                </a:cubicBezTo>
                <a:cubicBezTo>
                  <a:pt x="2255" y="3244"/>
                  <a:pt x="2426" y="3243"/>
                  <a:pt x="2531" y="3222"/>
                </a:cubicBezTo>
                <a:cubicBezTo>
                  <a:pt x="2552" y="3201"/>
                  <a:pt x="2578" y="3186"/>
                  <a:pt x="2598" y="3164"/>
                </a:cubicBezTo>
                <a:cubicBezTo>
                  <a:pt x="2626" y="3133"/>
                  <a:pt x="2650" y="3085"/>
                  <a:pt x="2665" y="3047"/>
                </a:cubicBezTo>
                <a:cubicBezTo>
                  <a:pt x="2662" y="2933"/>
                  <a:pt x="2666" y="2819"/>
                  <a:pt x="2656" y="2705"/>
                </a:cubicBezTo>
                <a:cubicBezTo>
                  <a:pt x="2652" y="2662"/>
                  <a:pt x="2574" y="2543"/>
                  <a:pt x="2556" y="2513"/>
                </a:cubicBezTo>
                <a:cubicBezTo>
                  <a:pt x="2539" y="2485"/>
                  <a:pt x="2536" y="2451"/>
                  <a:pt x="2523" y="2421"/>
                </a:cubicBezTo>
                <a:cubicBezTo>
                  <a:pt x="2491" y="2349"/>
                  <a:pt x="2455" y="2287"/>
                  <a:pt x="2431" y="2212"/>
                </a:cubicBezTo>
                <a:cubicBezTo>
                  <a:pt x="2434" y="2176"/>
                  <a:pt x="2433" y="2140"/>
                  <a:pt x="2439" y="2104"/>
                </a:cubicBezTo>
                <a:cubicBezTo>
                  <a:pt x="2445" y="2067"/>
                  <a:pt x="2457" y="2065"/>
                  <a:pt x="2473" y="2037"/>
                </a:cubicBezTo>
                <a:cubicBezTo>
                  <a:pt x="2497" y="1994"/>
                  <a:pt x="2513" y="1947"/>
                  <a:pt x="2548" y="1912"/>
                </a:cubicBezTo>
                <a:cubicBezTo>
                  <a:pt x="2568" y="1849"/>
                  <a:pt x="2585" y="1817"/>
                  <a:pt x="2623" y="1761"/>
                </a:cubicBezTo>
                <a:cubicBezTo>
                  <a:pt x="2644" y="1695"/>
                  <a:pt x="2657" y="1629"/>
                  <a:pt x="2690" y="1569"/>
                </a:cubicBezTo>
                <a:cubicBezTo>
                  <a:pt x="2702" y="1547"/>
                  <a:pt x="2712" y="1525"/>
                  <a:pt x="2723" y="1503"/>
                </a:cubicBezTo>
                <a:cubicBezTo>
                  <a:pt x="2729" y="1492"/>
                  <a:pt x="2740" y="1469"/>
                  <a:pt x="2740" y="1469"/>
                </a:cubicBezTo>
                <a:cubicBezTo>
                  <a:pt x="2770" y="1341"/>
                  <a:pt x="2834" y="1107"/>
                  <a:pt x="2756" y="993"/>
                </a:cubicBezTo>
                <a:cubicBezTo>
                  <a:pt x="2743" y="895"/>
                  <a:pt x="2746" y="763"/>
                  <a:pt x="2690" y="676"/>
                </a:cubicBezTo>
                <a:cubicBezTo>
                  <a:pt x="2680" y="629"/>
                  <a:pt x="2657" y="595"/>
                  <a:pt x="2639" y="551"/>
                </a:cubicBezTo>
                <a:cubicBezTo>
                  <a:pt x="2636" y="476"/>
                  <a:pt x="2638" y="400"/>
                  <a:pt x="2631" y="325"/>
                </a:cubicBezTo>
                <a:cubicBezTo>
                  <a:pt x="2627" y="285"/>
                  <a:pt x="2588" y="257"/>
                  <a:pt x="2564" y="225"/>
                </a:cubicBezTo>
                <a:cubicBezTo>
                  <a:pt x="2526" y="174"/>
                  <a:pt x="2492" y="111"/>
                  <a:pt x="2439" y="75"/>
                </a:cubicBezTo>
                <a:cubicBezTo>
                  <a:pt x="2411" y="21"/>
                  <a:pt x="2389" y="26"/>
                  <a:pt x="2339" y="0"/>
                </a:cubicBezTo>
                <a:cubicBezTo>
                  <a:pt x="2281" y="3"/>
                  <a:pt x="2222" y="3"/>
                  <a:pt x="2164" y="8"/>
                </a:cubicBezTo>
                <a:cubicBezTo>
                  <a:pt x="2089" y="14"/>
                  <a:pt x="2026" y="77"/>
                  <a:pt x="1955" y="100"/>
                </a:cubicBezTo>
                <a:cubicBezTo>
                  <a:pt x="1907" y="133"/>
                  <a:pt x="1851" y="190"/>
                  <a:pt x="1821" y="242"/>
                </a:cubicBezTo>
                <a:cubicBezTo>
                  <a:pt x="1815" y="253"/>
                  <a:pt x="1811" y="265"/>
                  <a:pt x="1805" y="275"/>
                </a:cubicBezTo>
                <a:cubicBezTo>
                  <a:pt x="1795" y="292"/>
                  <a:pt x="1771" y="325"/>
                  <a:pt x="1771" y="325"/>
                </a:cubicBezTo>
                <a:cubicBezTo>
                  <a:pt x="1751" y="428"/>
                  <a:pt x="1752" y="523"/>
                  <a:pt x="1780" y="626"/>
                </a:cubicBezTo>
                <a:cubicBezTo>
                  <a:pt x="1783" y="657"/>
                  <a:pt x="1778" y="689"/>
                  <a:pt x="1788" y="718"/>
                </a:cubicBezTo>
                <a:cubicBezTo>
                  <a:pt x="1793" y="733"/>
                  <a:pt x="1811" y="739"/>
                  <a:pt x="1821" y="751"/>
                </a:cubicBezTo>
                <a:cubicBezTo>
                  <a:pt x="1834" y="767"/>
                  <a:pt x="1844" y="784"/>
                  <a:pt x="1855" y="801"/>
                </a:cubicBezTo>
                <a:cubicBezTo>
                  <a:pt x="1891" y="855"/>
                  <a:pt x="1901" y="920"/>
                  <a:pt x="1930" y="977"/>
                </a:cubicBezTo>
                <a:cubicBezTo>
                  <a:pt x="1968" y="1135"/>
                  <a:pt x="2005" y="1318"/>
                  <a:pt x="1930" y="1469"/>
                </a:cubicBezTo>
                <a:cubicBezTo>
                  <a:pt x="1914" y="1501"/>
                  <a:pt x="1888" y="1514"/>
                  <a:pt x="1863" y="1536"/>
                </a:cubicBezTo>
                <a:cubicBezTo>
                  <a:pt x="1764" y="1624"/>
                  <a:pt x="1728" y="1684"/>
                  <a:pt x="1588" y="1703"/>
                </a:cubicBezTo>
                <a:cubicBezTo>
                  <a:pt x="1533" y="1721"/>
                  <a:pt x="1476" y="1735"/>
                  <a:pt x="1421" y="1753"/>
                </a:cubicBezTo>
                <a:cubicBezTo>
                  <a:pt x="1245" y="1748"/>
                  <a:pt x="1112" y="1746"/>
                  <a:pt x="953" y="1695"/>
                </a:cubicBezTo>
                <a:cubicBezTo>
                  <a:pt x="895" y="1649"/>
                  <a:pt x="835" y="1610"/>
                  <a:pt x="786" y="1553"/>
                </a:cubicBezTo>
                <a:cubicBezTo>
                  <a:pt x="742" y="1502"/>
                  <a:pt x="720" y="1435"/>
                  <a:pt x="686" y="1377"/>
                </a:cubicBezTo>
                <a:cubicBezTo>
                  <a:pt x="677" y="1332"/>
                  <a:pt x="662" y="1282"/>
                  <a:pt x="636" y="1244"/>
                </a:cubicBezTo>
                <a:cubicBezTo>
                  <a:pt x="594" y="1114"/>
                  <a:pt x="622" y="930"/>
                  <a:pt x="494" y="843"/>
                </a:cubicBezTo>
                <a:cubicBezTo>
                  <a:pt x="459" y="792"/>
                  <a:pt x="421" y="747"/>
                  <a:pt x="361" y="726"/>
                </a:cubicBezTo>
                <a:cubicBezTo>
                  <a:pt x="333" y="732"/>
                  <a:pt x="268" y="760"/>
                  <a:pt x="244" y="760"/>
                </a:cubicBezTo>
                <a:cubicBezTo>
                  <a:pt x="240" y="760"/>
                  <a:pt x="249" y="754"/>
                  <a:pt x="252" y="751"/>
                </a:cubicBezTo>
                <a:close/>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3" name="Text Box 7">
            <a:extLst>
              <a:ext uri="{FF2B5EF4-FFF2-40B4-BE49-F238E27FC236}">
                <a16:creationId xmlns:a16="http://schemas.microsoft.com/office/drawing/2014/main" id="{AC1C0248-6BB5-3C48-8651-18D8D9AEDA87}"/>
              </a:ext>
            </a:extLst>
          </p:cNvPr>
          <p:cNvSpPr txBox="1">
            <a:spLocks noChangeArrowheads="1"/>
          </p:cNvSpPr>
          <p:nvPr/>
        </p:nvSpPr>
        <p:spPr bwMode="auto">
          <a:xfrm>
            <a:off x="1219200" y="3962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Lymphocytes</a:t>
            </a:r>
          </a:p>
        </p:txBody>
      </p:sp>
      <p:sp>
        <p:nvSpPr>
          <p:cNvPr id="53254" name="Text Box 8">
            <a:extLst>
              <a:ext uri="{FF2B5EF4-FFF2-40B4-BE49-F238E27FC236}">
                <a16:creationId xmlns:a16="http://schemas.microsoft.com/office/drawing/2014/main" id="{3FCB0754-37E4-5F41-AC3F-A29D18DE69C2}"/>
              </a:ext>
            </a:extLst>
          </p:cNvPr>
          <p:cNvSpPr txBox="1">
            <a:spLocks noChangeArrowheads="1"/>
          </p:cNvSpPr>
          <p:nvPr/>
        </p:nvSpPr>
        <p:spPr bwMode="auto">
          <a:xfrm rot="-5400000">
            <a:off x="4419600" y="2895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Hepatocytes</a:t>
            </a:r>
          </a:p>
        </p:txBody>
      </p:sp>
      <p:sp>
        <p:nvSpPr>
          <p:cNvPr id="53255" name="Text Box 9">
            <a:extLst>
              <a:ext uri="{FF2B5EF4-FFF2-40B4-BE49-F238E27FC236}">
                <a16:creationId xmlns:a16="http://schemas.microsoft.com/office/drawing/2014/main" id="{99210C3A-C3B3-014F-9C5F-2DC2AD50CA3C}"/>
              </a:ext>
            </a:extLst>
          </p:cNvPr>
          <p:cNvSpPr txBox="1">
            <a:spLocks noChangeArrowheads="1"/>
          </p:cNvSpPr>
          <p:nvPr/>
        </p:nvSpPr>
        <p:spPr bwMode="auto">
          <a:xfrm rot="-5400000">
            <a:off x="7239000" y="2667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Lymphocytes</a:t>
            </a:r>
          </a:p>
        </p:txBody>
      </p:sp>
      <p:sp>
        <p:nvSpPr>
          <p:cNvPr id="53256" name="Freeform 10">
            <a:extLst>
              <a:ext uri="{FF2B5EF4-FFF2-40B4-BE49-F238E27FC236}">
                <a16:creationId xmlns:a16="http://schemas.microsoft.com/office/drawing/2014/main" id="{A556FBEF-49B2-D349-9083-00B31217C0F2}"/>
              </a:ext>
            </a:extLst>
          </p:cNvPr>
          <p:cNvSpPr>
            <a:spLocks/>
          </p:cNvSpPr>
          <p:nvPr/>
        </p:nvSpPr>
        <p:spPr bwMode="auto">
          <a:xfrm>
            <a:off x="5910263" y="317500"/>
            <a:ext cx="1908175" cy="5221288"/>
          </a:xfrm>
          <a:custGeom>
            <a:avLst/>
            <a:gdLst>
              <a:gd name="T0" fmla="*/ 1202 w 1202"/>
              <a:gd name="T1" fmla="*/ 0 h 3289"/>
              <a:gd name="T2" fmla="*/ 1135 w 1202"/>
              <a:gd name="T3" fmla="*/ 75 h 3289"/>
              <a:gd name="T4" fmla="*/ 1019 w 1202"/>
              <a:gd name="T5" fmla="*/ 151 h 3289"/>
              <a:gd name="T6" fmla="*/ 509 w 1202"/>
              <a:gd name="T7" fmla="*/ 109 h 3289"/>
              <a:gd name="T8" fmla="*/ 426 w 1202"/>
              <a:gd name="T9" fmla="*/ 75 h 3289"/>
              <a:gd name="T10" fmla="*/ 401 w 1202"/>
              <a:gd name="T11" fmla="*/ 59 h 3289"/>
              <a:gd name="T12" fmla="*/ 376 w 1202"/>
              <a:gd name="T13" fmla="*/ 50 h 3289"/>
              <a:gd name="T14" fmla="*/ 326 w 1202"/>
              <a:gd name="T15" fmla="*/ 17 h 3289"/>
              <a:gd name="T16" fmla="*/ 209 w 1202"/>
              <a:gd name="T17" fmla="*/ 42 h 3289"/>
              <a:gd name="T18" fmla="*/ 125 w 1202"/>
              <a:gd name="T19" fmla="*/ 92 h 3289"/>
              <a:gd name="T20" fmla="*/ 50 w 1202"/>
              <a:gd name="T21" fmla="*/ 167 h 3289"/>
              <a:gd name="T22" fmla="*/ 59 w 1202"/>
              <a:gd name="T23" fmla="*/ 459 h 3289"/>
              <a:gd name="T24" fmla="*/ 67 w 1202"/>
              <a:gd name="T25" fmla="*/ 493 h 3289"/>
              <a:gd name="T26" fmla="*/ 100 w 1202"/>
              <a:gd name="T27" fmla="*/ 510 h 3289"/>
              <a:gd name="T28" fmla="*/ 309 w 1202"/>
              <a:gd name="T29" fmla="*/ 593 h 3289"/>
              <a:gd name="T30" fmla="*/ 392 w 1202"/>
              <a:gd name="T31" fmla="*/ 626 h 3289"/>
              <a:gd name="T32" fmla="*/ 476 w 1202"/>
              <a:gd name="T33" fmla="*/ 660 h 3289"/>
              <a:gd name="T34" fmla="*/ 518 w 1202"/>
              <a:gd name="T35" fmla="*/ 777 h 3289"/>
              <a:gd name="T36" fmla="*/ 601 w 1202"/>
              <a:gd name="T37" fmla="*/ 810 h 3289"/>
              <a:gd name="T38" fmla="*/ 852 w 1202"/>
              <a:gd name="T39" fmla="*/ 877 h 3289"/>
              <a:gd name="T40" fmla="*/ 960 w 1202"/>
              <a:gd name="T41" fmla="*/ 927 h 3289"/>
              <a:gd name="T42" fmla="*/ 1027 w 1202"/>
              <a:gd name="T43" fmla="*/ 977 h 3289"/>
              <a:gd name="T44" fmla="*/ 1060 w 1202"/>
              <a:gd name="T45" fmla="*/ 1027 h 3289"/>
              <a:gd name="T46" fmla="*/ 1077 w 1202"/>
              <a:gd name="T47" fmla="*/ 1086 h 3289"/>
              <a:gd name="T48" fmla="*/ 1127 w 1202"/>
              <a:gd name="T49" fmla="*/ 1144 h 3289"/>
              <a:gd name="T50" fmla="*/ 1160 w 1202"/>
              <a:gd name="T51" fmla="*/ 1227 h 3289"/>
              <a:gd name="T52" fmla="*/ 1060 w 1202"/>
              <a:gd name="T53" fmla="*/ 1361 h 3289"/>
              <a:gd name="T54" fmla="*/ 935 w 1202"/>
              <a:gd name="T55" fmla="*/ 1419 h 3289"/>
              <a:gd name="T56" fmla="*/ 760 w 1202"/>
              <a:gd name="T57" fmla="*/ 1386 h 3289"/>
              <a:gd name="T58" fmla="*/ 643 w 1202"/>
              <a:gd name="T59" fmla="*/ 1344 h 3289"/>
              <a:gd name="T60" fmla="*/ 493 w 1202"/>
              <a:gd name="T61" fmla="*/ 1286 h 3289"/>
              <a:gd name="T62" fmla="*/ 459 w 1202"/>
              <a:gd name="T63" fmla="*/ 1445 h 3289"/>
              <a:gd name="T64" fmla="*/ 501 w 1202"/>
              <a:gd name="T65" fmla="*/ 1511 h 3289"/>
              <a:gd name="T66" fmla="*/ 776 w 1202"/>
              <a:gd name="T67" fmla="*/ 1670 h 3289"/>
              <a:gd name="T68" fmla="*/ 952 w 1202"/>
              <a:gd name="T69" fmla="*/ 1728 h 3289"/>
              <a:gd name="T70" fmla="*/ 968 w 1202"/>
              <a:gd name="T71" fmla="*/ 1753 h 3289"/>
              <a:gd name="T72" fmla="*/ 943 w 1202"/>
              <a:gd name="T73" fmla="*/ 1787 h 3289"/>
              <a:gd name="T74" fmla="*/ 910 w 1202"/>
              <a:gd name="T75" fmla="*/ 1854 h 3289"/>
              <a:gd name="T76" fmla="*/ 868 w 1202"/>
              <a:gd name="T77" fmla="*/ 1970 h 3289"/>
              <a:gd name="T78" fmla="*/ 827 w 1202"/>
              <a:gd name="T79" fmla="*/ 2079 h 3289"/>
              <a:gd name="T80" fmla="*/ 785 w 1202"/>
              <a:gd name="T81" fmla="*/ 2204 h 3289"/>
              <a:gd name="T82" fmla="*/ 685 w 1202"/>
              <a:gd name="T83" fmla="*/ 2363 h 3289"/>
              <a:gd name="T84" fmla="*/ 735 w 1202"/>
              <a:gd name="T85" fmla="*/ 2588 h 3289"/>
              <a:gd name="T86" fmla="*/ 802 w 1202"/>
              <a:gd name="T87" fmla="*/ 2747 h 3289"/>
              <a:gd name="T88" fmla="*/ 810 w 1202"/>
              <a:gd name="T89" fmla="*/ 2922 h 3289"/>
              <a:gd name="T90" fmla="*/ 835 w 1202"/>
              <a:gd name="T91" fmla="*/ 2955 h 3289"/>
              <a:gd name="T92" fmla="*/ 868 w 1202"/>
              <a:gd name="T93" fmla="*/ 3039 h 3289"/>
              <a:gd name="T94" fmla="*/ 902 w 1202"/>
              <a:gd name="T95" fmla="*/ 3239 h 3289"/>
              <a:gd name="T96" fmla="*/ 910 w 1202"/>
              <a:gd name="T97" fmla="*/ 3289 h 3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2" h="3289">
                <a:moveTo>
                  <a:pt x="1202" y="0"/>
                </a:moveTo>
                <a:cubicBezTo>
                  <a:pt x="1154" y="67"/>
                  <a:pt x="1180" y="46"/>
                  <a:pt x="1135" y="75"/>
                </a:cubicBezTo>
                <a:cubicBezTo>
                  <a:pt x="1106" y="122"/>
                  <a:pt x="1067" y="134"/>
                  <a:pt x="1019" y="151"/>
                </a:cubicBezTo>
                <a:cubicBezTo>
                  <a:pt x="857" y="146"/>
                  <a:pt x="669" y="160"/>
                  <a:pt x="509" y="109"/>
                </a:cubicBezTo>
                <a:cubicBezTo>
                  <a:pt x="481" y="90"/>
                  <a:pt x="459" y="84"/>
                  <a:pt x="426" y="75"/>
                </a:cubicBezTo>
                <a:cubicBezTo>
                  <a:pt x="418" y="70"/>
                  <a:pt x="410" y="63"/>
                  <a:pt x="401" y="59"/>
                </a:cubicBezTo>
                <a:cubicBezTo>
                  <a:pt x="393" y="55"/>
                  <a:pt x="384" y="54"/>
                  <a:pt x="376" y="50"/>
                </a:cubicBezTo>
                <a:cubicBezTo>
                  <a:pt x="359" y="40"/>
                  <a:pt x="326" y="17"/>
                  <a:pt x="326" y="17"/>
                </a:cubicBezTo>
                <a:cubicBezTo>
                  <a:pt x="287" y="24"/>
                  <a:pt x="243" y="22"/>
                  <a:pt x="209" y="42"/>
                </a:cubicBezTo>
                <a:cubicBezTo>
                  <a:pt x="115" y="98"/>
                  <a:pt x="183" y="73"/>
                  <a:pt x="125" y="92"/>
                </a:cubicBezTo>
                <a:cubicBezTo>
                  <a:pt x="99" y="118"/>
                  <a:pt x="71" y="136"/>
                  <a:pt x="50" y="167"/>
                </a:cubicBezTo>
                <a:cubicBezTo>
                  <a:pt x="20" y="261"/>
                  <a:pt x="0" y="372"/>
                  <a:pt x="59" y="459"/>
                </a:cubicBezTo>
                <a:cubicBezTo>
                  <a:pt x="62" y="470"/>
                  <a:pt x="60" y="484"/>
                  <a:pt x="67" y="493"/>
                </a:cubicBezTo>
                <a:cubicBezTo>
                  <a:pt x="75" y="503"/>
                  <a:pt x="90" y="503"/>
                  <a:pt x="100" y="510"/>
                </a:cubicBezTo>
                <a:cubicBezTo>
                  <a:pt x="173" y="556"/>
                  <a:pt x="229" y="567"/>
                  <a:pt x="309" y="593"/>
                </a:cubicBezTo>
                <a:cubicBezTo>
                  <a:pt x="337" y="612"/>
                  <a:pt x="359" y="618"/>
                  <a:pt x="392" y="626"/>
                </a:cubicBezTo>
                <a:cubicBezTo>
                  <a:pt x="420" y="644"/>
                  <a:pt x="445" y="649"/>
                  <a:pt x="476" y="660"/>
                </a:cubicBezTo>
                <a:cubicBezTo>
                  <a:pt x="488" y="683"/>
                  <a:pt x="503" y="763"/>
                  <a:pt x="518" y="777"/>
                </a:cubicBezTo>
                <a:cubicBezTo>
                  <a:pt x="528" y="787"/>
                  <a:pt x="585" y="804"/>
                  <a:pt x="601" y="810"/>
                </a:cubicBezTo>
                <a:cubicBezTo>
                  <a:pt x="681" y="840"/>
                  <a:pt x="768" y="857"/>
                  <a:pt x="852" y="877"/>
                </a:cubicBezTo>
                <a:cubicBezTo>
                  <a:pt x="887" y="895"/>
                  <a:pt x="923" y="915"/>
                  <a:pt x="960" y="927"/>
                </a:cubicBezTo>
                <a:cubicBezTo>
                  <a:pt x="989" y="947"/>
                  <a:pt x="1007" y="947"/>
                  <a:pt x="1027" y="977"/>
                </a:cubicBezTo>
                <a:cubicBezTo>
                  <a:pt x="1045" y="1034"/>
                  <a:pt x="1020" y="968"/>
                  <a:pt x="1060" y="1027"/>
                </a:cubicBezTo>
                <a:cubicBezTo>
                  <a:pt x="1070" y="1042"/>
                  <a:pt x="1071" y="1071"/>
                  <a:pt x="1077" y="1086"/>
                </a:cubicBezTo>
                <a:cubicBezTo>
                  <a:pt x="1086" y="1107"/>
                  <a:pt x="1113" y="1130"/>
                  <a:pt x="1127" y="1144"/>
                </a:cubicBezTo>
                <a:cubicBezTo>
                  <a:pt x="1135" y="1177"/>
                  <a:pt x="1142" y="1199"/>
                  <a:pt x="1160" y="1227"/>
                </a:cubicBezTo>
                <a:cubicBezTo>
                  <a:pt x="1150" y="1291"/>
                  <a:pt x="1125" y="1340"/>
                  <a:pt x="1060" y="1361"/>
                </a:cubicBezTo>
                <a:cubicBezTo>
                  <a:pt x="1018" y="1393"/>
                  <a:pt x="984" y="1403"/>
                  <a:pt x="935" y="1419"/>
                </a:cubicBezTo>
                <a:cubicBezTo>
                  <a:pt x="877" y="1405"/>
                  <a:pt x="817" y="1402"/>
                  <a:pt x="760" y="1386"/>
                </a:cubicBezTo>
                <a:cubicBezTo>
                  <a:pt x="720" y="1375"/>
                  <a:pt x="683" y="1354"/>
                  <a:pt x="643" y="1344"/>
                </a:cubicBezTo>
                <a:cubicBezTo>
                  <a:pt x="589" y="1331"/>
                  <a:pt x="540" y="1318"/>
                  <a:pt x="493" y="1286"/>
                </a:cubicBezTo>
                <a:cubicBezTo>
                  <a:pt x="425" y="1308"/>
                  <a:pt x="450" y="1386"/>
                  <a:pt x="459" y="1445"/>
                </a:cubicBezTo>
                <a:cubicBezTo>
                  <a:pt x="466" y="1488"/>
                  <a:pt x="477" y="1483"/>
                  <a:pt x="501" y="1511"/>
                </a:cubicBezTo>
                <a:cubicBezTo>
                  <a:pt x="580" y="1605"/>
                  <a:pt x="656" y="1647"/>
                  <a:pt x="776" y="1670"/>
                </a:cubicBezTo>
                <a:cubicBezTo>
                  <a:pt x="834" y="1699"/>
                  <a:pt x="896" y="1692"/>
                  <a:pt x="952" y="1728"/>
                </a:cubicBezTo>
                <a:cubicBezTo>
                  <a:pt x="957" y="1736"/>
                  <a:pt x="969" y="1743"/>
                  <a:pt x="968" y="1753"/>
                </a:cubicBezTo>
                <a:cubicBezTo>
                  <a:pt x="966" y="1767"/>
                  <a:pt x="949" y="1774"/>
                  <a:pt x="943" y="1787"/>
                </a:cubicBezTo>
                <a:cubicBezTo>
                  <a:pt x="896" y="1882"/>
                  <a:pt x="986" y="1751"/>
                  <a:pt x="910" y="1854"/>
                </a:cubicBezTo>
                <a:cubicBezTo>
                  <a:pt x="896" y="1894"/>
                  <a:pt x="887" y="1932"/>
                  <a:pt x="868" y="1970"/>
                </a:cubicBezTo>
                <a:cubicBezTo>
                  <a:pt x="855" y="2036"/>
                  <a:pt x="866" y="1999"/>
                  <a:pt x="827" y="2079"/>
                </a:cubicBezTo>
                <a:cubicBezTo>
                  <a:pt x="808" y="2117"/>
                  <a:pt x="806" y="2166"/>
                  <a:pt x="785" y="2204"/>
                </a:cubicBezTo>
                <a:cubicBezTo>
                  <a:pt x="752" y="2262"/>
                  <a:pt x="706" y="2297"/>
                  <a:pt x="685" y="2363"/>
                </a:cubicBezTo>
                <a:cubicBezTo>
                  <a:pt x="691" y="2472"/>
                  <a:pt x="681" y="2509"/>
                  <a:pt x="735" y="2588"/>
                </a:cubicBezTo>
                <a:cubicBezTo>
                  <a:pt x="753" y="2644"/>
                  <a:pt x="782" y="2693"/>
                  <a:pt x="802" y="2747"/>
                </a:cubicBezTo>
                <a:cubicBezTo>
                  <a:pt x="805" y="2805"/>
                  <a:pt x="801" y="2864"/>
                  <a:pt x="810" y="2922"/>
                </a:cubicBezTo>
                <a:cubicBezTo>
                  <a:pt x="812" y="2936"/>
                  <a:pt x="828" y="2943"/>
                  <a:pt x="835" y="2955"/>
                </a:cubicBezTo>
                <a:cubicBezTo>
                  <a:pt x="849" y="2979"/>
                  <a:pt x="859" y="3012"/>
                  <a:pt x="868" y="3039"/>
                </a:cubicBezTo>
                <a:cubicBezTo>
                  <a:pt x="874" y="3134"/>
                  <a:pt x="858" y="3174"/>
                  <a:pt x="902" y="3239"/>
                </a:cubicBezTo>
                <a:cubicBezTo>
                  <a:pt x="911" y="3278"/>
                  <a:pt x="910" y="3261"/>
                  <a:pt x="910" y="3289"/>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7" name="Oval 11">
            <a:extLst>
              <a:ext uri="{FF2B5EF4-FFF2-40B4-BE49-F238E27FC236}">
                <a16:creationId xmlns:a16="http://schemas.microsoft.com/office/drawing/2014/main" id="{81FEDD48-0D7C-A84E-8505-5146947B62F4}"/>
              </a:ext>
            </a:extLst>
          </p:cNvPr>
          <p:cNvSpPr>
            <a:spLocks noChangeArrowheads="1"/>
          </p:cNvSpPr>
          <p:nvPr/>
        </p:nvSpPr>
        <p:spPr bwMode="auto">
          <a:xfrm>
            <a:off x="6019800" y="1600200"/>
            <a:ext cx="609600" cy="609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588325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AE9A7B2E-1EBE-A64D-9FFD-6A8415BD632F}"/>
              </a:ext>
            </a:extLst>
          </p:cNvPr>
          <p:cNvSpPr>
            <a:spLocks noGrp="1"/>
          </p:cNvSpPr>
          <p:nvPr>
            <p:ph type="title"/>
          </p:nvPr>
        </p:nvSpPr>
        <p:spPr/>
        <p:txBody>
          <a:bodyPr/>
          <a:lstStyle/>
          <a:p>
            <a:r>
              <a:rPr lang="en-US" altLang="en-US"/>
              <a:t>Minot State University’s IACUC</a:t>
            </a:r>
          </a:p>
        </p:txBody>
      </p:sp>
      <p:sp>
        <p:nvSpPr>
          <p:cNvPr id="45058" name="Rectangle 3">
            <a:extLst>
              <a:ext uri="{FF2B5EF4-FFF2-40B4-BE49-F238E27FC236}">
                <a16:creationId xmlns:a16="http://schemas.microsoft.com/office/drawing/2014/main" id="{09880643-C524-AA46-A2B9-01B5B2FEB29E}"/>
              </a:ext>
            </a:extLst>
          </p:cNvPr>
          <p:cNvSpPr>
            <a:spLocks noGrp="1"/>
          </p:cNvSpPr>
          <p:nvPr>
            <p:ph type="body" idx="1"/>
          </p:nvPr>
        </p:nvSpPr>
        <p:spPr/>
        <p:txBody>
          <a:bodyPr/>
          <a:lstStyle/>
          <a:p>
            <a:r>
              <a:rPr lang="en-US" altLang="en-US" dirty="0"/>
              <a:t>Dr. Super</a:t>
            </a:r>
          </a:p>
          <a:p>
            <a:r>
              <a:rPr lang="en-US" altLang="en-US" dirty="0"/>
              <a:t>Dr. Halloran</a:t>
            </a:r>
          </a:p>
          <a:p>
            <a:r>
              <a:rPr lang="en-US" altLang="en-US" dirty="0"/>
              <a:t>Dr. </a:t>
            </a:r>
            <a:r>
              <a:rPr lang="en-US" altLang="en-US" dirty="0" err="1"/>
              <a:t>Deufel</a:t>
            </a:r>
            <a:endParaRPr lang="en-US" altLang="en-US" dirty="0"/>
          </a:p>
          <a:p>
            <a:r>
              <a:rPr lang="en-US" altLang="en-US" dirty="0"/>
              <a:t>Bill </a:t>
            </a:r>
            <a:r>
              <a:rPr lang="en-US" altLang="en-US" dirty="0" err="1"/>
              <a:t>Harbort</a:t>
            </a:r>
            <a:r>
              <a:rPr lang="en-US" altLang="en-US" dirty="0"/>
              <a:t> (MSU professor, not a scientist)</a:t>
            </a:r>
          </a:p>
          <a:p>
            <a:r>
              <a:rPr lang="en-US" altLang="en-US" dirty="0"/>
              <a:t>Ron Martin (community member)</a:t>
            </a:r>
          </a:p>
          <a:p>
            <a:r>
              <a:rPr lang="en-US" altLang="en-US" dirty="0"/>
              <a:t>Ron </a:t>
            </a:r>
            <a:r>
              <a:rPr lang="en-US" altLang="en-US" dirty="0" err="1"/>
              <a:t>Thunshell</a:t>
            </a:r>
            <a:r>
              <a:rPr lang="en-US" altLang="en-US" dirty="0"/>
              <a:t> (Veterinarian)</a:t>
            </a:r>
          </a:p>
          <a:p>
            <a:r>
              <a:rPr lang="en-US" altLang="en-US" dirty="0"/>
              <a:t>Heidi Peterson-—Nurse Practitioner, MSU student health.</a:t>
            </a:r>
          </a:p>
        </p:txBody>
      </p:sp>
    </p:spTree>
    <p:extLst>
      <p:ext uri="{BB962C8B-B14F-4D97-AF65-F5344CB8AC3E}">
        <p14:creationId xmlns:p14="http://schemas.microsoft.com/office/powerpoint/2010/main" val="1224753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E0D84741-C783-6E44-960E-17B1CC5B19A0}"/>
              </a:ext>
            </a:extLst>
          </p:cNvPr>
          <p:cNvSpPr>
            <a:spLocks noGrp="1"/>
          </p:cNvSpPr>
          <p:nvPr>
            <p:ph type="title"/>
          </p:nvPr>
        </p:nvSpPr>
        <p:spPr/>
        <p:txBody>
          <a:bodyPr/>
          <a:lstStyle/>
          <a:p>
            <a:endParaRPr lang="en-US" altLang="en-US"/>
          </a:p>
        </p:txBody>
      </p:sp>
      <p:sp>
        <p:nvSpPr>
          <p:cNvPr id="46082" name="Rectangle 3">
            <a:extLst>
              <a:ext uri="{FF2B5EF4-FFF2-40B4-BE49-F238E27FC236}">
                <a16:creationId xmlns:a16="http://schemas.microsoft.com/office/drawing/2014/main" id="{C28BC4A7-3D3D-294F-AAE2-34B0DCE206CB}"/>
              </a:ext>
            </a:extLst>
          </p:cNvPr>
          <p:cNvSpPr>
            <a:spLocks noGrp="1"/>
          </p:cNvSpPr>
          <p:nvPr>
            <p:ph type="body" idx="1"/>
          </p:nvPr>
        </p:nvSpPr>
        <p:spPr/>
        <p:txBody>
          <a:bodyPr/>
          <a:lstStyle/>
          <a:p>
            <a:r>
              <a:rPr lang="en-US" altLang="en-US"/>
              <a:t>We cannot hold a meeting without the veterinarian</a:t>
            </a:r>
          </a:p>
          <a:p>
            <a:r>
              <a:rPr lang="en-US" altLang="en-US"/>
              <a:t>The veterinarian can shut down the research without input from anyone.</a:t>
            </a:r>
          </a:p>
        </p:txBody>
      </p:sp>
    </p:spTree>
    <p:extLst>
      <p:ext uri="{BB962C8B-B14F-4D97-AF65-F5344CB8AC3E}">
        <p14:creationId xmlns:p14="http://schemas.microsoft.com/office/powerpoint/2010/main" val="86216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A9E01877-DF15-5847-A126-285124F93377}"/>
              </a:ext>
            </a:extLst>
          </p:cNvPr>
          <p:cNvSpPr>
            <a:spLocks noGrp="1"/>
          </p:cNvSpPr>
          <p:nvPr>
            <p:ph type="title"/>
          </p:nvPr>
        </p:nvSpPr>
        <p:spPr/>
        <p:txBody>
          <a:bodyPr/>
          <a:lstStyle/>
          <a:p>
            <a:endParaRPr lang="en-US" altLang="en-US"/>
          </a:p>
        </p:txBody>
      </p:sp>
      <p:sp>
        <p:nvSpPr>
          <p:cNvPr id="47106" name="Rectangle 3">
            <a:extLst>
              <a:ext uri="{FF2B5EF4-FFF2-40B4-BE49-F238E27FC236}">
                <a16:creationId xmlns:a16="http://schemas.microsoft.com/office/drawing/2014/main" id="{56544C5D-6CE7-B843-91F3-6A75432E8F1C}"/>
              </a:ext>
            </a:extLst>
          </p:cNvPr>
          <p:cNvSpPr>
            <a:spLocks noGrp="1"/>
          </p:cNvSpPr>
          <p:nvPr>
            <p:ph type="body" idx="1"/>
          </p:nvPr>
        </p:nvSpPr>
        <p:spPr/>
        <p:txBody>
          <a:bodyPr/>
          <a:lstStyle/>
          <a:p>
            <a:r>
              <a:rPr lang="en-US" altLang="en-US"/>
              <a:t>US law requires that new chemicals be tested in animals before they are released for human use.</a:t>
            </a:r>
          </a:p>
          <a:p>
            <a:pPr lvl="1"/>
            <a:r>
              <a:rPr lang="en-US" altLang="en-US"/>
              <a:t>Components of cookware, clothing, construction materials…</a:t>
            </a:r>
          </a:p>
          <a:p>
            <a:pPr lvl="1"/>
            <a:endParaRPr lang="en-US" altLang="en-US"/>
          </a:p>
          <a:p>
            <a:pPr lvl="1"/>
            <a:r>
              <a:rPr lang="en-US" altLang="en-US"/>
              <a:t>Testing is not just for carcinogenicity---general health effects.</a:t>
            </a:r>
          </a:p>
        </p:txBody>
      </p:sp>
    </p:spTree>
    <p:extLst>
      <p:ext uri="{BB962C8B-B14F-4D97-AF65-F5344CB8AC3E}">
        <p14:creationId xmlns:p14="http://schemas.microsoft.com/office/powerpoint/2010/main" val="3127913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AE2AE79-786F-404E-97AD-9BD91B96FF1D}"/>
              </a:ext>
            </a:extLst>
          </p:cNvPr>
          <p:cNvSpPr>
            <a:spLocks noGrp="1"/>
          </p:cNvSpPr>
          <p:nvPr>
            <p:ph type="title"/>
          </p:nvPr>
        </p:nvSpPr>
        <p:spPr/>
        <p:txBody>
          <a:bodyPr/>
          <a:lstStyle/>
          <a:p>
            <a:r>
              <a:rPr lang="en-US" altLang="en-US" dirty="0"/>
              <a:t>Next time…</a:t>
            </a:r>
          </a:p>
        </p:txBody>
      </p:sp>
      <p:sp>
        <p:nvSpPr>
          <p:cNvPr id="48130" name="Content Placeholder 2">
            <a:extLst>
              <a:ext uri="{FF2B5EF4-FFF2-40B4-BE49-F238E27FC236}">
                <a16:creationId xmlns:a16="http://schemas.microsoft.com/office/drawing/2014/main" id="{2D9AF8D2-41EA-434C-BD24-BD0FF742844F}"/>
              </a:ext>
            </a:extLst>
          </p:cNvPr>
          <p:cNvSpPr>
            <a:spLocks noGrp="1"/>
          </p:cNvSpPr>
          <p:nvPr>
            <p:ph idx="1"/>
          </p:nvPr>
        </p:nvSpPr>
        <p:spPr/>
        <p:txBody>
          <a:bodyPr/>
          <a:lstStyle/>
          <a:p>
            <a:r>
              <a:rPr lang="en-US" altLang="en-US"/>
              <a:t>Let’s return to mutagens/potential carcinogens…..Where do you start in showing experimentally something causes cancer?</a:t>
            </a:r>
          </a:p>
          <a:p>
            <a:endParaRPr lang="en-US" altLang="en-US"/>
          </a:p>
          <a:p>
            <a:endParaRPr lang="en-US" altLang="en-US"/>
          </a:p>
        </p:txBody>
      </p:sp>
    </p:spTree>
    <p:extLst>
      <p:ext uri="{BB962C8B-B14F-4D97-AF65-F5344CB8AC3E}">
        <p14:creationId xmlns:p14="http://schemas.microsoft.com/office/powerpoint/2010/main" val="135535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4B215F2-96D3-9F42-B1FD-1B4E65FD0701}"/>
              </a:ext>
            </a:extLst>
          </p:cNvPr>
          <p:cNvSpPr>
            <a:spLocks noGrp="1"/>
          </p:cNvSpPr>
          <p:nvPr>
            <p:ph type="title"/>
          </p:nvPr>
        </p:nvSpPr>
        <p:spPr/>
        <p:txBody>
          <a:bodyPr/>
          <a:lstStyle/>
          <a:p>
            <a:r>
              <a:rPr lang="en-US" altLang="en-US"/>
              <a:t>How do HBV/HCV cause cancer?</a:t>
            </a:r>
          </a:p>
        </p:txBody>
      </p:sp>
      <p:sp>
        <p:nvSpPr>
          <p:cNvPr id="61442" name="Rectangle 3">
            <a:extLst>
              <a:ext uri="{FF2B5EF4-FFF2-40B4-BE49-F238E27FC236}">
                <a16:creationId xmlns:a16="http://schemas.microsoft.com/office/drawing/2014/main" id="{CBD58CFF-A6E6-8E49-911F-22176B935212}"/>
              </a:ext>
            </a:extLst>
          </p:cNvPr>
          <p:cNvSpPr>
            <a:spLocks noGrp="1"/>
          </p:cNvSpPr>
          <p:nvPr>
            <p:ph type="body" idx="1"/>
          </p:nvPr>
        </p:nvSpPr>
        <p:spPr/>
        <p:txBody>
          <a:bodyPr/>
          <a:lstStyle/>
          <a:p>
            <a:r>
              <a:rPr lang="en-US" altLang="en-US"/>
              <a:t>1. Establishing long term, chronic infection</a:t>
            </a:r>
          </a:p>
          <a:p>
            <a:endParaRPr lang="en-US" altLang="en-US"/>
          </a:p>
          <a:p>
            <a:r>
              <a:rPr lang="en-US" altLang="en-US"/>
              <a:t>2. Infection directly damages tissue.  Uninfected cells stimulated to proliferate.  Anything that increases cell proliferation, increases the chance for acquiring mutations.</a:t>
            </a:r>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390324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F4030140-E8B5-204E-8FAF-2CBCC1689EC2}"/>
              </a:ext>
            </a:extLst>
          </p:cNvPr>
          <p:cNvSpPr>
            <a:spLocks noGrp="1"/>
          </p:cNvSpPr>
          <p:nvPr>
            <p:ph type="title"/>
          </p:nvPr>
        </p:nvSpPr>
        <p:spPr/>
        <p:txBody>
          <a:bodyPr/>
          <a:lstStyle/>
          <a:p>
            <a:endParaRPr lang="en-US" altLang="en-US"/>
          </a:p>
        </p:txBody>
      </p:sp>
      <p:sp>
        <p:nvSpPr>
          <p:cNvPr id="35842" name="Rectangle 3">
            <a:extLst>
              <a:ext uri="{FF2B5EF4-FFF2-40B4-BE49-F238E27FC236}">
                <a16:creationId xmlns:a16="http://schemas.microsoft.com/office/drawing/2014/main" id="{FFF61896-DF1E-B848-B729-600B0B83C047}"/>
              </a:ext>
            </a:extLst>
          </p:cNvPr>
          <p:cNvSpPr>
            <a:spLocks noGrp="1"/>
          </p:cNvSpPr>
          <p:nvPr>
            <p:ph type="body" idx="1"/>
          </p:nvPr>
        </p:nvSpPr>
        <p:spPr>
          <a:xfrm>
            <a:off x="457200" y="1600200"/>
            <a:ext cx="8229600" cy="5257800"/>
          </a:xfrm>
        </p:spPr>
        <p:txBody>
          <a:bodyPr>
            <a:normAutofit fontScale="92500"/>
          </a:bodyPr>
          <a:lstStyle/>
          <a:p>
            <a:pPr>
              <a:defRPr/>
            </a:pPr>
            <a:r>
              <a:rPr lang="en-US" dirty="0"/>
              <a:t>3.  Tissue damage triggers immune response.</a:t>
            </a:r>
          </a:p>
          <a:p>
            <a:pPr lvl="1">
              <a:defRPr/>
            </a:pPr>
            <a:r>
              <a:rPr lang="en-US" dirty="0"/>
              <a:t>Infiltration of lymphocytes and macrophages.</a:t>
            </a:r>
          </a:p>
          <a:p>
            <a:pPr lvl="3">
              <a:defRPr/>
            </a:pPr>
            <a:r>
              <a:rPr lang="en-US" sz="2800" dirty="0"/>
              <a:t>These WBCs act in 2 ways to contribute to cancer.</a:t>
            </a:r>
          </a:p>
          <a:p>
            <a:pPr lvl="4">
              <a:defRPr/>
            </a:pPr>
            <a:r>
              <a:rPr lang="en-US" sz="2800" dirty="0"/>
              <a:t>A. Release cytotoxic chemicals such as oxygen free radicals.  Kill pathogens, but also act as mutagens.  With increased proliferation, increases the chance that new tissue cells will acquire DNA damage</a:t>
            </a:r>
          </a:p>
          <a:p>
            <a:pPr lvl="4">
              <a:defRPr/>
            </a:pPr>
            <a:r>
              <a:rPr lang="en-US" sz="2800" dirty="0"/>
              <a:t>B. Release  factors such as NF-kappa B, which activates transcription of genes that stimulate cell division and inhibit apoptosis.</a:t>
            </a:r>
          </a:p>
        </p:txBody>
      </p:sp>
    </p:spTree>
    <p:extLst>
      <p:ext uri="{BB962C8B-B14F-4D97-AF65-F5344CB8AC3E}">
        <p14:creationId xmlns:p14="http://schemas.microsoft.com/office/powerpoint/2010/main" val="347227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63D2606-F61B-6C44-AB0B-7A21C0E65D98}"/>
              </a:ext>
            </a:extLst>
          </p:cNvPr>
          <p:cNvSpPr>
            <a:spLocks noGrp="1"/>
          </p:cNvSpPr>
          <p:nvPr>
            <p:ph type="title"/>
          </p:nvPr>
        </p:nvSpPr>
        <p:spPr/>
        <p:txBody>
          <a:bodyPr/>
          <a:lstStyle/>
          <a:p>
            <a:endParaRPr lang="en-US" altLang="en-US"/>
          </a:p>
        </p:txBody>
      </p:sp>
      <p:sp>
        <p:nvSpPr>
          <p:cNvPr id="67586" name="Rectangle 3">
            <a:extLst>
              <a:ext uri="{FF2B5EF4-FFF2-40B4-BE49-F238E27FC236}">
                <a16:creationId xmlns:a16="http://schemas.microsoft.com/office/drawing/2014/main" id="{C8AA8EC4-D79E-AD42-8D17-4B53AAAA18F7}"/>
              </a:ext>
            </a:extLst>
          </p:cNvPr>
          <p:cNvSpPr>
            <a:spLocks noGrp="1"/>
          </p:cNvSpPr>
          <p:nvPr>
            <p:ph type="body" idx="1"/>
          </p:nvPr>
        </p:nvSpPr>
        <p:spPr/>
        <p:txBody>
          <a:bodyPr/>
          <a:lstStyle/>
          <a:p>
            <a:r>
              <a:rPr lang="en-US" altLang="en-US"/>
              <a:t>Chronic infections with HVB and HVC set up conditions which increase the likelihood that multiple mutations occur in the same liver cell.</a:t>
            </a:r>
          </a:p>
        </p:txBody>
      </p:sp>
    </p:spTree>
    <p:extLst>
      <p:ext uri="{BB962C8B-B14F-4D97-AF65-F5344CB8AC3E}">
        <p14:creationId xmlns:p14="http://schemas.microsoft.com/office/powerpoint/2010/main" val="283544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462A05ED-74C9-064F-B95B-BB7FBE1D2B70}"/>
              </a:ext>
            </a:extLst>
          </p:cNvPr>
          <p:cNvSpPr>
            <a:spLocks noGrp="1"/>
          </p:cNvSpPr>
          <p:nvPr>
            <p:ph type="title"/>
          </p:nvPr>
        </p:nvSpPr>
        <p:spPr/>
        <p:txBody>
          <a:bodyPr/>
          <a:lstStyle/>
          <a:p>
            <a:r>
              <a:rPr lang="en-US" altLang="en-US" sz="4000" dirty="0"/>
              <a:t>More cancer links to inflammation…</a:t>
            </a:r>
          </a:p>
        </p:txBody>
      </p:sp>
      <p:sp>
        <p:nvSpPr>
          <p:cNvPr id="68610" name="Rectangle 3">
            <a:extLst>
              <a:ext uri="{FF2B5EF4-FFF2-40B4-BE49-F238E27FC236}">
                <a16:creationId xmlns:a16="http://schemas.microsoft.com/office/drawing/2014/main" id="{379EA63C-267A-4246-98BA-E183C6996496}"/>
              </a:ext>
            </a:extLst>
          </p:cNvPr>
          <p:cNvSpPr>
            <a:spLocks noGrp="1"/>
          </p:cNvSpPr>
          <p:nvPr>
            <p:ph type="body" idx="1"/>
          </p:nvPr>
        </p:nvSpPr>
        <p:spPr>
          <a:xfrm>
            <a:off x="381000" y="1600200"/>
            <a:ext cx="8305800" cy="5029200"/>
          </a:xfrm>
        </p:spPr>
        <p:txBody>
          <a:bodyPr/>
          <a:lstStyle/>
          <a:p>
            <a:pPr>
              <a:lnSpc>
                <a:spcPct val="90000"/>
              </a:lnSpc>
            </a:pPr>
            <a:r>
              <a:rPr lang="en-US" altLang="en-US" dirty="0"/>
              <a:t>Stomach cancer---Linked to ulcer-causing bacterium </a:t>
            </a:r>
            <a:r>
              <a:rPr lang="en-US" altLang="en-US" i="1" dirty="0" err="1"/>
              <a:t>Heloicobacter</a:t>
            </a:r>
            <a:r>
              <a:rPr lang="en-US" altLang="en-US" i="1" dirty="0"/>
              <a:t> pylori</a:t>
            </a:r>
            <a:r>
              <a:rPr lang="en-US" altLang="en-US" dirty="0"/>
              <a:t>.  </a:t>
            </a:r>
          </a:p>
          <a:p>
            <a:pPr lvl="1">
              <a:lnSpc>
                <a:spcPct val="90000"/>
              </a:lnSpc>
            </a:pPr>
            <a:r>
              <a:rPr lang="en-US" altLang="en-US" dirty="0"/>
              <a:t>~50% infection world-wide.</a:t>
            </a:r>
          </a:p>
          <a:p>
            <a:pPr lvl="1">
              <a:lnSpc>
                <a:spcPct val="90000"/>
              </a:lnSpc>
            </a:pPr>
            <a:r>
              <a:rPr lang="en-US" altLang="en-US" dirty="0"/>
              <a:t>Stomach cancer requires prior exposure to </a:t>
            </a:r>
            <a:r>
              <a:rPr lang="en-US" altLang="en-US" i="1" dirty="0"/>
              <a:t>H. pylori.</a:t>
            </a:r>
          </a:p>
          <a:p>
            <a:pPr lvl="1">
              <a:lnSpc>
                <a:spcPct val="90000"/>
              </a:lnSpc>
            </a:pPr>
            <a:r>
              <a:rPr lang="en-US" altLang="en-US" dirty="0"/>
              <a:t>Stomach cancer 2</a:t>
            </a:r>
            <a:r>
              <a:rPr lang="en-US" altLang="en-US" baseline="30000" dirty="0"/>
              <a:t>nd </a:t>
            </a:r>
            <a:r>
              <a:rPr lang="en-US" altLang="en-US" dirty="0"/>
              <a:t>only to lung cancer incidence world-wide</a:t>
            </a:r>
          </a:p>
          <a:p>
            <a:pPr lvl="2">
              <a:lnSpc>
                <a:spcPct val="90000"/>
              </a:lnSpc>
            </a:pPr>
            <a:r>
              <a:rPr lang="en-US" altLang="en-US" dirty="0"/>
              <a:t>Elimination of </a:t>
            </a:r>
            <a:r>
              <a:rPr lang="en-US" altLang="en-US" i="1" dirty="0"/>
              <a:t>H. pylori</a:t>
            </a:r>
            <a:r>
              <a:rPr lang="en-US" altLang="en-US" dirty="0"/>
              <a:t> with antibiotics greatly reduces stomach cancer incidence. </a:t>
            </a:r>
          </a:p>
          <a:p>
            <a:pPr lvl="2">
              <a:lnSpc>
                <a:spcPct val="90000"/>
              </a:lnSpc>
              <a:buFont typeface="Arial" panose="020B0604020202020204" pitchFamily="34" charset="0"/>
              <a:buNone/>
            </a:pPr>
            <a:endParaRPr lang="en-US" altLang="en-US" dirty="0"/>
          </a:p>
          <a:p>
            <a:pPr lvl="2">
              <a:lnSpc>
                <a:spcPct val="90000"/>
              </a:lnSpc>
            </a:pPr>
            <a:r>
              <a:rPr lang="en-US" altLang="en-US" dirty="0"/>
              <a:t>Specific diets (high salt) greatly increase stomach cancer incidence</a:t>
            </a:r>
          </a:p>
        </p:txBody>
      </p:sp>
    </p:spTree>
    <p:extLst>
      <p:ext uri="{BB962C8B-B14F-4D97-AF65-F5344CB8AC3E}">
        <p14:creationId xmlns:p14="http://schemas.microsoft.com/office/powerpoint/2010/main" val="186199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35734BC-5A73-C748-AFF1-59B6198DFABC}"/>
              </a:ext>
            </a:extLst>
          </p:cNvPr>
          <p:cNvSpPr>
            <a:spLocks noGrp="1"/>
          </p:cNvSpPr>
          <p:nvPr>
            <p:ph type="title"/>
          </p:nvPr>
        </p:nvSpPr>
        <p:spPr/>
        <p:txBody>
          <a:bodyPr/>
          <a:lstStyle/>
          <a:p>
            <a:r>
              <a:rPr lang="en-US" altLang="en-US" dirty="0"/>
              <a:t>Mechanism?...</a:t>
            </a:r>
          </a:p>
        </p:txBody>
      </p:sp>
      <p:sp>
        <p:nvSpPr>
          <p:cNvPr id="69634" name="Rectangle 3">
            <a:extLst>
              <a:ext uri="{FF2B5EF4-FFF2-40B4-BE49-F238E27FC236}">
                <a16:creationId xmlns:a16="http://schemas.microsoft.com/office/drawing/2014/main" id="{BFA95B96-E4BE-5C4F-A939-0752BF0F1FF0}"/>
              </a:ext>
            </a:extLst>
          </p:cNvPr>
          <p:cNvSpPr>
            <a:spLocks noGrp="1"/>
          </p:cNvSpPr>
          <p:nvPr>
            <p:ph type="body" idx="1"/>
          </p:nvPr>
        </p:nvSpPr>
        <p:spPr/>
        <p:txBody>
          <a:bodyPr/>
          <a:lstStyle/>
          <a:p>
            <a:r>
              <a:rPr lang="en-US" altLang="en-US"/>
              <a:t>Same as HBV/HBC in some aspects</a:t>
            </a:r>
          </a:p>
          <a:p>
            <a:pPr lvl="1"/>
            <a:r>
              <a:rPr lang="en-US" altLang="en-US"/>
              <a:t>General effect of cell damage, infiltration of immune system cells.</a:t>
            </a:r>
          </a:p>
          <a:p>
            <a:pPr lvl="1">
              <a:buFont typeface="Arial" panose="020B0604020202020204" pitchFamily="34" charset="0"/>
              <a:buNone/>
            </a:pPr>
            <a:endParaRPr lang="en-US" altLang="en-US"/>
          </a:p>
          <a:p>
            <a:pPr lvl="1">
              <a:buFont typeface="Arial" panose="020B0604020202020204" pitchFamily="34" charset="0"/>
              <a:buNone/>
            </a:pPr>
            <a:r>
              <a:rPr lang="en-US" altLang="en-US"/>
              <a:t>-More specific mechanism—expression of H. pylori protein called </a:t>
            </a:r>
            <a:r>
              <a:rPr lang="en-US" altLang="en-US" b="1"/>
              <a:t>CagA</a:t>
            </a:r>
            <a:r>
              <a:rPr lang="en-US" altLang="en-US"/>
              <a:t>.  CagA stimulates cell division in epithelial cells of stomach lining. </a:t>
            </a:r>
          </a:p>
        </p:txBody>
      </p:sp>
    </p:spTree>
    <p:extLst>
      <p:ext uri="{BB962C8B-B14F-4D97-AF65-F5344CB8AC3E}">
        <p14:creationId xmlns:p14="http://schemas.microsoft.com/office/powerpoint/2010/main" val="2936651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3648</TotalTime>
  <Words>1689</Words>
  <Application>Microsoft Macintosh PowerPoint</Application>
  <PresentationFormat>On-screen Show (4:3)</PresentationFormat>
  <Paragraphs>184</Paragraphs>
  <Slides>43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Cancer Biology Biol 445</vt:lpstr>
      <vt:lpstr>Where were we? Pathogens (viruses, bacteria, parasites) and cancer</vt:lpstr>
      <vt:lpstr>Chronic infections…</vt:lpstr>
      <vt:lpstr>PowerPoint Presentation</vt:lpstr>
      <vt:lpstr>How do HBV/HCV cause cancer?</vt:lpstr>
      <vt:lpstr>PowerPoint Presentation</vt:lpstr>
      <vt:lpstr>PowerPoint Presentation</vt:lpstr>
      <vt:lpstr>More cancer links to inflammation…</vt:lpstr>
      <vt:lpstr>Mechanism?...</vt:lpstr>
      <vt:lpstr>Flatworm infections</vt:lpstr>
      <vt:lpstr>PowerPoint Presentation</vt:lpstr>
      <vt:lpstr>Pause…</vt:lpstr>
      <vt:lpstr>PowerPoint Presentation</vt:lpstr>
      <vt:lpstr>PowerPoint Presentation</vt:lpstr>
      <vt:lpstr>PowerPoint Presentation</vt:lpstr>
      <vt:lpstr>PowerPoint Presentation</vt:lpstr>
      <vt:lpstr>Why isn’t the immune system better at protecting us from cancer?</vt:lpstr>
      <vt:lpstr>We talked about this early on in the semester. </vt:lpstr>
      <vt:lpstr>PowerPoint Presentation</vt:lpstr>
      <vt:lpstr>4.  Direct counter-attack on the immune system…</vt:lpstr>
      <vt:lpstr>PowerPoint Presentation</vt:lpstr>
      <vt:lpstr>PowerPoint Presentation</vt:lpstr>
      <vt:lpstr>PowerPoint Presentation</vt:lpstr>
      <vt:lpstr>Moving on...</vt:lpstr>
      <vt:lpstr>Always keeping in mind…</vt:lpstr>
      <vt:lpstr>2 major ways of studying potential  cancer causes</vt:lpstr>
      <vt:lpstr>PowerPoint Presentation</vt:lpstr>
      <vt:lpstr>So how is a link made to cancer?</vt:lpstr>
      <vt:lpstr>Important criteria---similar to Koch’s postulates for  linking an organism to a disease</vt:lpstr>
      <vt:lpstr>Historically what kinds of experiments have identified carcinogens?</vt:lpstr>
      <vt:lpstr>We owe our lives to animals/animal testing. </vt:lpstr>
      <vt:lpstr>Carcinogens--What kinds of experiments?</vt:lpstr>
      <vt:lpstr>PowerPoint Presentation</vt:lpstr>
      <vt:lpstr>Using animals…</vt:lpstr>
      <vt:lpstr>Protection of animals</vt:lpstr>
      <vt:lpstr>PowerPoint Presentation</vt:lpstr>
      <vt:lpstr>What is considered?</vt:lpstr>
      <vt:lpstr>PowerPoint Presentation</vt:lpstr>
      <vt:lpstr>PowerPoint Presentation</vt:lpstr>
      <vt:lpstr>Minot State University’s IACUC</vt:lpstr>
      <vt:lpstr>PowerPoint Presentation</vt:lpstr>
      <vt:lpstr>PowerPoint Presentation</vt:lpstr>
      <vt:lpstr>Next time…</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187</cp:revision>
  <cp:lastPrinted>2020-02-12T16:48:13Z</cp:lastPrinted>
  <dcterms:created xsi:type="dcterms:W3CDTF">2010-08-03T14:43:51Z</dcterms:created>
  <dcterms:modified xsi:type="dcterms:W3CDTF">2020-03-27T13:25:26Z</dcterms:modified>
</cp:coreProperties>
</file>